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LqLnq256z+V12NIsvXCrXw/3H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732c0403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732c04035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732c04035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2a8e2c6c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12a8e2c6c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12a8e2c6c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1">
  <p:cSld name="BACKGROUND_IMAGE_1878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6">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7">
    <p:bg>
      <p:bgPr>
        <a:solidFill>
          <a:srgbClr val="FFFFFF"/>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8">
    <p:bg>
      <p:bgPr>
        <a:solidFill>
          <a:srgbClr val="FFFFFF"/>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9">
    <p:bg>
      <p:bgPr>
        <a:solidFill>
          <a:srgbClr val="FFFFFF"/>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0">
    <p:bg>
      <p:bgPr>
        <a:solidFill>
          <a:srgbClr val="FFFFFF"/>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1">
    <p:bg>
      <p:bgPr>
        <a:solidFill>
          <a:srgbClr val="FFFFFF"/>
        </a:solidFill>
      </p:bgPr>
    </p:bg>
    <p:spTree>
      <p:nvGrpSpPr>
        <p:cNvPr id="24" name="Shape 2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2">
    <p:bg>
      <p:bgPr>
        <a:solidFill>
          <a:srgbClr val="FFFFFF"/>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3">
    <p:bg>
      <p:bgPr>
        <a:solidFill>
          <a:srgbClr val="FFFFFF"/>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4">
    <p:bg>
      <p:bgPr>
        <a:solidFill>
          <a:srgbClr val="FFFFFF"/>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2">
  <p:cSld name="BACKGROUND_IMAGE_18782">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p:bg>
      <p:bgPr>
        <a:solidFill>
          <a:srgbClr val="FFFFFF"/>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91">
  <p:cSld name="BACKGROUND_IMAGE_18791">
    <p:bg>
      <p:bgPr>
        <a:blipFill>
          <a:blip r:embed="rId2">
            <a:alphaModFix/>
          </a:blip>
          <a:stretch>
            <a:fillRect/>
          </a:stretch>
        </a:blipFill>
      </p:bgPr>
    </p:bg>
    <p:spTree>
      <p:nvGrpSpPr>
        <p:cNvPr id="13"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2">
    <p:bg>
      <p:bgPr>
        <a:solidFill>
          <a:srgbClr val="FFFFF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3">
    <p:bg>
      <p:bgPr>
        <a:solidFill>
          <a:srgbClr val="FFFFFF"/>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4">
    <p:bg>
      <p:bgPr>
        <a:solidFill>
          <a:srgbClr val="FFFFFF"/>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5">
    <p:bg>
      <p:bgPr>
        <a:solidFill>
          <a:srgbClr val="FFFFFF"/>
        </a:solidFill>
      </p:bgPr>
    </p:bg>
    <p:spTree>
      <p:nvGrpSpPr>
        <p:cNvPr id="18"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42.png"/><Relationship Id="rId7"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47.jpg"/><Relationship Id="rId6"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41.png"/><Relationship Id="rId5" Type="http://schemas.openxmlformats.org/officeDocument/2006/relationships/image" Target="../media/image46.png"/><Relationship Id="rId6"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0.png"/><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7.gif"/><Relationship Id="rId8"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29.jpg"/><Relationship Id="rId6" Type="http://schemas.openxmlformats.org/officeDocument/2006/relationships/image" Target="../media/image18.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36.png"/><Relationship Id="rId5" Type="http://schemas.openxmlformats.org/officeDocument/2006/relationships/hyperlink" Target="https://marketing.beamery.com/academy/state-of-talent-acquisition-2017" TargetMode="External"/><Relationship Id="rId6"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p:nvPr/>
        </p:nvSpPr>
        <p:spPr>
          <a:xfrm>
            <a:off x="4286250" y="2190750"/>
            <a:ext cx="4572000" cy="476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Recruitment Campaign</a:t>
            </a:r>
            <a:endParaRPr b="1" i="0" sz="2000" u="none" cap="none" strike="noStrike">
              <a:solidFill>
                <a:srgbClr val="FFFFFF"/>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Best Practices</a:t>
            </a:r>
            <a:endParaRPr b="0" i="0" sz="2000" u="none" cap="none" strike="noStrike">
              <a:solidFill>
                <a:schemeClr val="dk1"/>
              </a:solidFill>
              <a:latin typeface="Calibri"/>
              <a:ea typeface="Calibri"/>
              <a:cs typeface="Calibri"/>
              <a:sym typeface="Calibri"/>
            </a:endParaRPr>
          </a:p>
        </p:txBody>
      </p:sp>
      <p:sp>
        <p:nvSpPr>
          <p:cNvPr id="34" name="Google Shape;34;p1"/>
          <p:cNvSpPr/>
          <p:nvPr/>
        </p:nvSpPr>
        <p:spPr>
          <a:xfrm>
            <a:off x="4286250" y="1714500"/>
            <a:ext cx="4667250" cy="38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Saga Communications</a:t>
            </a:r>
            <a:endParaRPr b="0" i="0" sz="1600" u="none" cap="none" strike="noStrike">
              <a:solidFill>
                <a:schemeClr val="dk1"/>
              </a:solidFill>
              <a:latin typeface="Calibri"/>
              <a:ea typeface="Calibri"/>
              <a:cs typeface="Calibri"/>
              <a:sym typeface="Calibri"/>
            </a:endParaRPr>
          </a:p>
        </p:txBody>
      </p:sp>
      <p:pic>
        <p:nvPicPr>
          <p:cNvPr id="35" name="Google Shape;35;p1"/>
          <p:cNvPicPr preferRelativeResize="0"/>
          <p:nvPr/>
        </p:nvPicPr>
        <p:blipFill>
          <a:blip r:embed="rId3">
            <a:alphaModFix/>
          </a:blip>
          <a:stretch>
            <a:fillRect/>
          </a:stretch>
        </p:blipFill>
        <p:spPr>
          <a:xfrm>
            <a:off x="965073" y="1748431"/>
            <a:ext cx="2872950" cy="136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preencoded.png" id="175" name="Google Shape;175;p1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76" name="Google Shape;176;p14"/>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7" name="Google Shape;177;p14"/>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pic>
        <p:nvPicPr>
          <p:cNvPr descr="preencoded.png" id="178" name="Google Shape;178;p14"/>
          <p:cNvPicPr preferRelativeResize="0"/>
          <p:nvPr/>
        </p:nvPicPr>
        <p:blipFill rotWithShape="1">
          <a:blip r:embed="rId5">
            <a:alphaModFix/>
          </a:blip>
          <a:srcRect b="0" l="0" r="0" t="0"/>
          <a:stretch/>
        </p:blipFill>
        <p:spPr>
          <a:xfrm>
            <a:off x="2286000" y="-94059"/>
            <a:ext cx="2095500" cy="1178719"/>
          </a:xfrm>
          <a:prstGeom prst="rect">
            <a:avLst/>
          </a:prstGeom>
          <a:noFill/>
          <a:ln>
            <a:noFill/>
          </a:ln>
        </p:spPr>
      </p:pic>
      <p:sp>
        <p:nvSpPr>
          <p:cNvPr id="179" name="Google Shape;179;p14"/>
          <p:cNvSpPr/>
          <p:nvPr/>
        </p:nvSpPr>
        <p:spPr>
          <a:xfrm>
            <a:off x="6762750" y="666750"/>
            <a:ext cx="2286000" cy="3333750"/>
          </a:xfrm>
          <a:prstGeom prst="rect">
            <a:avLst/>
          </a:prstGeom>
          <a:solidFill>
            <a:srgbClr val="23356D">
              <a:alpha val="8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6858000" y="762000"/>
            <a:ext cx="2095500" cy="161925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81" name="Google Shape;181;p14"/>
          <p:cNvPicPr preferRelativeResize="0"/>
          <p:nvPr/>
        </p:nvPicPr>
        <p:blipFill rotWithShape="1">
          <a:blip r:embed="rId6">
            <a:alphaModFix/>
          </a:blip>
          <a:srcRect b="0" l="0" r="0" t="0"/>
          <a:stretch/>
        </p:blipFill>
        <p:spPr>
          <a:xfrm>
            <a:off x="6953319" y="2571750"/>
            <a:ext cx="1923912" cy="1149350"/>
          </a:xfrm>
          <a:prstGeom prst="rect">
            <a:avLst/>
          </a:prstGeom>
          <a:noFill/>
          <a:ln>
            <a:noFill/>
          </a:ln>
        </p:spPr>
      </p:pic>
      <p:sp>
        <p:nvSpPr>
          <p:cNvPr id="182" name="Google Shape;182;p14"/>
          <p:cNvSpPr/>
          <p:nvPr/>
        </p:nvSpPr>
        <p:spPr>
          <a:xfrm>
            <a:off x="1428750" y="7620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
        <p:nvSpPr>
          <p:cNvPr id="183" name="Google Shape;183;p14"/>
          <p:cNvSpPr/>
          <p:nvPr/>
        </p:nvSpPr>
        <p:spPr>
          <a:xfrm>
            <a:off x="190500" y="1047750"/>
            <a:ext cx="6381750" cy="17145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4" name="Google Shape;184;p14"/>
          <p:cNvPicPr preferRelativeResize="0"/>
          <p:nvPr/>
        </p:nvPicPr>
        <p:blipFill rotWithShape="1">
          <a:blip r:embed="rId7">
            <a:alphaModFix/>
          </a:blip>
          <a:srcRect b="0" l="0" r="0" t="0"/>
          <a:stretch/>
        </p:blipFill>
        <p:spPr>
          <a:xfrm>
            <a:off x="953664" y="1047750"/>
            <a:ext cx="4855423" cy="1784350"/>
          </a:xfrm>
          <a:prstGeom prst="rect">
            <a:avLst/>
          </a:prstGeom>
          <a:noFill/>
          <a:ln>
            <a:noFill/>
          </a:ln>
        </p:spPr>
      </p:pic>
      <p:cxnSp>
        <p:nvCxnSpPr>
          <p:cNvPr id="185" name="Google Shape;185;p14"/>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186" name="Google Shape;186;p14"/>
          <p:cNvPicPr preferRelativeResize="0"/>
          <p:nvPr/>
        </p:nvPicPr>
        <p:blipFill rotWithShape="1">
          <a:blip r:embed="rId8">
            <a:alphaModFix/>
          </a:blip>
          <a:srcRect b="0" l="0" r="0" t="0"/>
          <a:stretch/>
        </p:blipFill>
        <p:spPr>
          <a:xfrm>
            <a:off x="1622051" y="3048000"/>
            <a:ext cx="3309098" cy="1949450"/>
          </a:xfrm>
          <a:prstGeom prst="rect">
            <a:avLst/>
          </a:prstGeom>
          <a:noFill/>
          <a:ln>
            <a:noFill/>
          </a:ln>
        </p:spPr>
      </p:pic>
      <p:sp>
        <p:nvSpPr>
          <p:cNvPr id="187" name="Google Shape;187;p14"/>
          <p:cNvSpPr/>
          <p:nvPr/>
        </p:nvSpPr>
        <p:spPr>
          <a:xfrm>
            <a:off x="1524000" y="28575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How LinkedIn ads Targeting Works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preencoded.png" id="193" name="Google Shape;193;g1732c04035f_0_0"/>
          <p:cNvPicPr preferRelativeResize="0"/>
          <p:nvPr/>
        </p:nvPicPr>
        <p:blipFill rotWithShape="1">
          <a:blip r:embed="rId3">
            <a:alphaModFix/>
          </a:blip>
          <a:srcRect b="0" l="0" r="0" t="0"/>
          <a:stretch/>
        </p:blipFill>
        <p:spPr>
          <a:xfrm>
            <a:off x="0" y="407"/>
            <a:ext cx="9156701" cy="5136337"/>
          </a:xfrm>
          <a:prstGeom prst="rect">
            <a:avLst/>
          </a:prstGeom>
          <a:noFill/>
          <a:ln>
            <a:noFill/>
          </a:ln>
        </p:spPr>
      </p:pic>
      <p:sp>
        <p:nvSpPr>
          <p:cNvPr id="194" name="Google Shape;194;g1732c04035f_0_0"/>
          <p:cNvSpPr/>
          <p:nvPr/>
        </p:nvSpPr>
        <p:spPr>
          <a:xfrm>
            <a:off x="2762250" y="2286000"/>
            <a:ext cx="3619500" cy="85740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pic>
        <p:nvPicPr>
          <p:cNvPr id="195" name="Google Shape;195;g1732c04035f_0_0"/>
          <p:cNvPicPr preferRelativeResize="0"/>
          <p:nvPr/>
        </p:nvPicPr>
        <p:blipFill>
          <a:blip r:embed="rId4">
            <a:alphaModFix/>
          </a:blip>
          <a:stretch>
            <a:fillRect/>
          </a:stretch>
        </p:blipFill>
        <p:spPr>
          <a:xfrm>
            <a:off x="178150" y="1171600"/>
            <a:ext cx="6369826" cy="3572925"/>
          </a:xfrm>
          <a:prstGeom prst="rect">
            <a:avLst/>
          </a:prstGeom>
          <a:noFill/>
          <a:ln>
            <a:noFill/>
          </a:ln>
        </p:spPr>
      </p:pic>
      <p:sp>
        <p:nvSpPr>
          <p:cNvPr id="196" name="Google Shape;196;g1732c04035f_0_0"/>
          <p:cNvSpPr/>
          <p:nvPr/>
        </p:nvSpPr>
        <p:spPr>
          <a:xfrm>
            <a:off x="6762750" y="666750"/>
            <a:ext cx="2286000" cy="3333900"/>
          </a:xfrm>
          <a:prstGeom prst="rect">
            <a:avLst/>
          </a:prstGeom>
          <a:solidFill>
            <a:srgbClr val="23356D">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732c04035f_0_0"/>
          <p:cNvSpPr/>
          <p:nvPr/>
        </p:nvSpPr>
        <p:spPr>
          <a:xfrm>
            <a:off x="6858000" y="762000"/>
            <a:ext cx="2095500" cy="1619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98" name="Google Shape;198;g1732c04035f_0_0"/>
          <p:cNvPicPr preferRelativeResize="0"/>
          <p:nvPr/>
        </p:nvPicPr>
        <p:blipFill rotWithShape="1">
          <a:blip r:embed="rId5">
            <a:alphaModFix/>
          </a:blip>
          <a:srcRect b="0" l="0" r="0" t="0"/>
          <a:stretch/>
        </p:blipFill>
        <p:spPr>
          <a:xfrm>
            <a:off x="6953319" y="2571750"/>
            <a:ext cx="1923912" cy="1149350"/>
          </a:xfrm>
          <a:prstGeom prst="rect">
            <a:avLst/>
          </a:prstGeom>
          <a:noFill/>
          <a:ln>
            <a:noFill/>
          </a:ln>
        </p:spPr>
      </p:pic>
      <p:cxnSp>
        <p:nvCxnSpPr>
          <p:cNvPr id="199" name="Google Shape;199;g1732c04035f_0_0"/>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00" name="Google Shape;200;g1732c04035f_0_0"/>
          <p:cNvPicPr preferRelativeResize="0"/>
          <p:nvPr/>
        </p:nvPicPr>
        <p:blipFill rotWithShape="1">
          <a:blip r:embed="rId6">
            <a:alphaModFix/>
          </a:blip>
          <a:srcRect b="0" l="0" r="0" t="0"/>
          <a:stretch/>
        </p:blipFill>
        <p:spPr>
          <a:xfrm>
            <a:off x="2286000" y="-94059"/>
            <a:ext cx="2095501" cy="1178718"/>
          </a:xfrm>
          <a:prstGeom prst="rect">
            <a:avLst/>
          </a:prstGeom>
          <a:noFill/>
          <a:ln>
            <a:noFill/>
          </a:ln>
        </p:spPr>
      </p:pic>
      <p:sp>
        <p:nvSpPr>
          <p:cNvPr id="201" name="Google Shape;201;g1732c04035f_0_0"/>
          <p:cNvSpPr/>
          <p:nvPr/>
        </p:nvSpPr>
        <p:spPr>
          <a:xfrm>
            <a:off x="1428750" y="762000"/>
            <a:ext cx="371490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preencoded.png" id="207" name="Google Shape;207;p15"/>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08" name="Google Shape;208;p15"/>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9" name="Google Shape;209;p15"/>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sp>
        <p:nvSpPr>
          <p:cNvPr id="210" name="Google Shape;210;p15"/>
          <p:cNvSpPr/>
          <p:nvPr/>
        </p:nvSpPr>
        <p:spPr>
          <a:xfrm>
            <a:off x="1619250" y="190500"/>
            <a:ext cx="3714750" cy="1333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179AD3"/>
                </a:solidFill>
                <a:latin typeface="Arial"/>
                <a:ea typeface="Arial"/>
                <a:cs typeface="Arial"/>
                <a:sym typeface="Arial"/>
              </a:rPr>
              <a:t>Find The Right Applicants For Your Job Opening</a:t>
            </a:r>
            <a:endParaRPr b="0" i="0" sz="2100" u="none" cap="none" strike="noStrike">
              <a:solidFill>
                <a:schemeClr val="dk1"/>
              </a:solidFill>
              <a:latin typeface="Calibri"/>
              <a:ea typeface="Calibri"/>
              <a:cs typeface="Calibri"/>
              <a:sym typeface="Calibri"/>
            </a:endParaRPr>
          </a:p>
        </p:txBody>
      </p:sp>
      <p:sp>
        <p:nvSpPr>
          <p:cNvPr id="211" name="Google Shape;211;p15"/>
          <p:cNvSpPr/>
          <p:nvPr/>
        </p:nvSpPr>
        <p:spPr>
          <a:xfrm>
            <a:off x="190500" y="1047750"/>
            <a:ext cx="6381750" cy="20955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2" name="Google Shape;212;p15"/>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13" name="Google Shape;213;p15"/>
          <p:cNvPicPr preferRelativeResize="0"/>
          <p:nvPr/>
        </p:nvPicPr>
        <p:blipFill rotWithShape="1">
          <a:blip r:embed="rId5">
            <a:alphaModFix/>
          </a:blip>
          <a:srcRect b="0" l="0" r="0" t="0"/>
          <a:stretch/>
        </p:blipFill>
        <p:spPr>
          <a:xfrm>
            <a:off x="190500" y="-95250"/>
            <a:ext cx="1333500" cy="1333500"/>
          </a:xfrm>
          <a:prstGeom prst="rect">
            <a:avLst/>
          </a:prstGeom>
          <a:noFill/>
          <a:ln>
            <a:noFill/>
          </a:ln>
        </p:spPr>
      </p:pic>
      <p:pic>
        <p:nvPicPr>
          <p:cNvPr descr="preencoded.png" id="214" name="Google Shape;214;p15"/>
          <p:cNvPicPr preferRelativeResize="0"/>
          <p:nvPr/>
        </p:nvPicPr>
        <p:blipFill rotWithShape="1">
          <a:blip r:embed="rId6">
            <a:alphaModFix/>
          </a:blip>
          <a:srcRect b="0" l="0" r="0" t="0"/>
          <a:stretch/>
        </p:blipFill>
        <p:spPr>
          <a:xfrm>
            <a:off x="286195" y="1143000"/>
            <a:ext cx="2043811" cy="1930400"/>
          </a:xfrm>
          <a:prstGeom prst="rect">
            <a:avLst/>
          </a:prstGeom>
          <a:noFill/>
          <a:ln>
            <a:noFill/>
          </a:ln>
        </p:spPr>
      </p:pic>
      <p:pic>
        <p:nvPicPr>
          <p:cNvPr descr="preencoded.png" id="215" name="Google Shape;215;p15"/>
          <p:cNvPicPr preferRelativeResize="0"/>
          <p:nvPr/>
        </p:nvPicPr>
        <p:blipFill rotWithShape="1">
          <a:blip r:embed="rId7">
            <a:alphaModFix/>
          </a:blip>
          <a:srcRect b="0" l="0" r="0" t="0"/>
          <a:stretch/>
        </p:blipFill>
        <p:spPr>
          <a:xfrm>
            <a:off x="6764822" y="1238250"/>
            <a:ext cx="2161206" cy="1612900"/>
          </a:xfrm>
          <a:prstGeom prst="rect">
            <a:avLst/>
          </a:prstGeom>
          <a:noFill/>
          <a:ln cap="flat" cmpd="sng" w="38100">
            <a:solidFill>
              <a:srgbClr val="FFFF00"/>
            </a:solidFill>
            <a:prstDash val="solid"/>
            <a:round/>
            <a:headEnd len="sm" w="sm" type="none"/>
            <a:tailEnd len="sm" w="sm" type="none"/>
          </a:ln>
        </p:spPr>
      </p:pic>
      <p:sp>
        <p:nvSpPr>
          <p:cNvPr id="216" name="Google Shape;216;p15"/>
          <p:cNvSpPr/>
          <p:nvPr/>
        </p:nvSpPr>
        <p:spPr>
          <a:xfrm>
            <a:off x="6953250" y="3619500"/>
            <a:ext cx="1905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One in five minutes on mobile is spent on Instagram or Facebook. That’s more than the next 10 mobile platforms combined!</a:t>
            </a:r>
            <a:endParaRPr b="0" i="0" sz="900" u="none" cap="none" strike="noStrike">
              <a:solidFill>
                <a:schemeClr val="dk1"/>
              </a:solidFill>
              <a:latin typeface="Calibri"/>
              <a:ea typeface="Calibri"/>
              <a:cs typeface="Calibri"/>
              <a:sym typeface="Calibri"/>
            </a:endParaRPr>
          </a:p>
        </p:txBody>
      </p:sp>
      <p:sp>
        <p:nvSpPr>
          <p:cNvPr id="217" name="Google Shape;217;p15"/>
          <p:cNvSpPr/>
          <p:nvPr/>
        </p:nvSpPr>
        <p:spPr>
          <a:xfrm>
            <a:off x="7239000" y="3048000"/>
            <a:ext cx="1333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71C7EB"/>
                </a:solidFill>
                <a:latin typeface="Arial"/>
                <a:ea typeface="Arial"/>
                <a:cs typeface="Arial"/>
                <a:sym typeface="Arial"/>
              </a:rPr>
              <a:t>1 in 5</a:t>
            </a:r>
            <a:endParaRPr b="0" i="0" sz="2500" u="none" cap="none" strike="noStrike">
              <a:solidFill>
                <a:schemeClr val="dk1"/>
              </a:solidFill>
              <a:latin typeface="Calibri"/>
              <a:ea typeface="Calibri"/>
              <a:cs typeface="Calibri"/>
              <a:sym typeface="Calibri"/>
            </a:endParaRPr>
          </a:p>
        </p:txBody>
      </p:sp>
      <p:sp>
        <p:nvSpPr>
          <p:cNvPr id="218" name="Google Shape;218;p15"/>
          <p:cNvSpPr/>
          <p:nvPr/>
        </p:nvSpPr>
        <p:spPr>
          <a:xfrm>
            <a:off x="2476500" y="1238250"/>
            <a:ext cx="4000500" cy="1714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Facebook recruitment</a:t>
            </a:r>
            <a:r>
              <a:rPr b="0" i="0" lang="en-US" sz="1100" u="none" cap="none" strike="noStrike">
                <a:solidFill>
                  <a:srgbClr val="FFFFFF"/>
                </a:solidFill>
                <a:latin typeface="Arial"/>
                <a:ea typeface="Arial"/>
                <a:cs typeface="Arial"/>
                <a:sym typeface="Arial"/>
              </a:rPr>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endParaRPr b="0" i="0" sz="1100" u="none" cap="none" strike="noStrike">
              <a:solidFill>
                <a:schemeClr val="dk1"/>
              </a:solidFill>
              <a:latin typeface="Calibri"/>
              <a:ea typeface="Calibri"/>
              <a:cs typeface="Calibri"/>
              <a:sym typeface="Calibri"/>
            </a:endParaRPr>
          </a:p>
        </p:txBody>
      </p:sp>
      <p:sp>
        <p:nvSpPr>
          <p:cNvPr id="219" name="Google Shape;219;p15"/>
          <p:cNvSpPr/>
          <p:nvPr/>
        </p:nvSpPr>
        <p:spPr>
          <a:xfrm>
            <a:off x="285750" y="3619500"/>
            <a:ext cx="190500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CANDIDATES CAN APPLY </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0" name="Google Shape;220;p15"/>
          <p:cNvSpPr/>
          <p:nvPr/>
        </p:nvSpPr>
        <p:spPr>
          <a:xfrm>
            <a:off x="190500" y="4000500"/>
            <a:ext cx="2095500" cy="857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Candidates can easily apply for your open position on your Facebook Page and job posting, without leaving the Facebook App.  </a:t>
            </a:r>
            <a:br>
              <a:rPr b="0" i="0" lang="en-US" sz="900" u="none" cap="none" strike="noStrike">
                <a:solidFill>
                  <a:srgbClr val="179AD3"/>
                </a:solidFill>
                <a:latin typeface="Arial"/>
                <a:ea typeface="Arial"/>
                <a:cs typeface="Arial"/>
                <a:sym typeface="Arial"/>
              </a:rPr>
            </a:b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1" name="Google Shape;221;p15"/>
          <p:cNvSpPr/>
          <p:nvPr/>
        </p:nvSpPr>
        <p:spPr>
          <a:xfrm>
            <a:off x="2762250" y="2286000"/>
            <a:ext cx="3619500" cy="85725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sp>
        <p:nvSpPr>
          <p:cNvPr id="222" name="Google Shape;222;p15"/>
          <p:cNvSpPr/>
          <p:nvPr/>
        </p:nvSpPr>
        <p:spPr>
          <a:xfrm>
            <a:off x="2476500" y="3619500"/>
            <a:ext cx="1905000" cy="38100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MANAGE APPLICANTS</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3" name="Google Shape;223;p15"/>
          <p:cNvSpPr/>
          <p:nvPr/>
        </p:nvSpPr>
        <p:spPr>
          <a:xfrm>
            <a:off x="4667250" y="3619500"/>
            <a:ext cx="180975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SCHEDULE &amp; HIRE</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4" name="Google Shape;224;p15"/>
          <p:cNvSpPr/>
          <p:nvPr/>
        </p:nvSpPr>
        <p:spPr>
          <a:xfrm>
            <a:off x="2381250" y="4000500"/>
            <a:ext cx="2095500" cy="1238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Keep track of applicants with the jobs management tools where you can easily organize interviews and manage the status of applications. </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5" name="Google Shape;225;p15"/>
          <p:cNvSpPr/>
          <p:nvPr/>
        </p:nvSpPr>
        <p:spPr>
          <a:xfrm>
            <a:off x="4572000" y="4000500"/>
            <a:ext cx="200025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Through your Facebook Messenger Portal you can easily schedule times to interview and move to the next steps for hiring the best candidate</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preencoded.png" id="231" name="Google Shape;231;p10"/>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232" name="Google Shape;232;p10"/>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Display Advertising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233" name="Google Shape;233;p10"/>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Reach the right audience of potential applicants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234" name="Google Shape;234;p10"/>
          <p:cNvSpPr/>
          <p:nvPr/>
        </p:nvSpPr>
        <p:spPr>
          <a:xfrm>
            <a:off x="762000" y="1143000"/>
            <a:ext cx="3714750" cy="5715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Reach more people in more places online.</a:t>
            </a:r>
            <a:endParaRPr b="0" i="0" sz="1400" u="none" cap="none" strike="noStrike">
              <a:solidFill>
                <a:schemeClr val="dk1"/>
              </a:solidFill>
              <a:latin typeface="Calibri"/>
              <a:ea typeface="Calibri"/>
              <a:cs typeface="Calibri"/>
              <a:sym typeface="Calibri"/>
            </a:endParaRPr>
          </a:p>
        </p:txBody>
      </p:sp>
      <p:sp>
        <p:nvSpPr>
          <p:cNvPr id="235" name="Google Shape;235;p10"/>
          <p:cNvSpPr/>
          <p:nvPr/>
        </p:nvSpPr>
        <p:spPr>
          <a:xfrm>
            <a:off x="762000" y="1428750"/>
            <a:ext cx="34290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Display ads can help you promote your business when people are browsing online, watching YouTube videos, checking Gmail, or using mobile devices and apps.</a:t>
            </a:r>
            <a:endParaRPr b="0" i="0" sz="900" u="none" cap="none" strike="noStrike">
              <a:solidFill>
                <a:schemeClr val="dk1"/>
              </a:solidFill>
              <a:latin typeface="Calibri"/>
              <a:ea typeface="Calibri"/>
              <a:cs typeface="Calibri"/>
              <a:sym typeface="Calibri"/>
            </a:endParaRPr>
          </a:p>
        </p:txBody>
      </p:sp>
      <p:sp>
        <p:nvSpPr>
          <p:cNvPr id="236" name="Google Shape;236;p10"/>
          <p:cNvSpPr/>
          <p:nvPr/>
        </p:nvSpPr>
        <p:spPr>
          <a:xfrm>
            <a:off x="762000" y="2190750"/>
            <a:ext cx="3619500" cy="2857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Target people anywhere, anytime, on any device.</a:t>
            </a:r>
            <a:endParaRPr b="0" i="0" sz="1200" u="none" cap="none" strike="noStrike">
              <a:solidFill>
                <a:schemeClr val="dk1"/>
              </a:solidFill>
              <a:latin typeface="Calibri"/>
              <a:ea typeface="Calibri"/>
              <a:cs typeface="Calibri"/>
              <a:sym typeface="Calibri"/>
            </a:endParaRPr>
          </a:p>
        </p:txBody>
      </p:sp>
      <p:sp>
        <p:nvSpPr>
          <p:cNvPr id="237" name="Google Shape;237;p10"/>
          <p:cNvSpPr/>
          <p:nvPr/>
        </p:nvSpPr>
        <p:spPr>
          <a:xfrm>
            <a:off x="762000" y="2476500"/>
            <a:ext cx="1238400" cy="12846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Mobile/Desktop</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Dynamic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Geographic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Retargeting</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Native</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38" name="Google Shape;238;p10"/>
          <p:cNvSpPr/>
          <p:nvPr/>
        </p:nvSpPr>
        <p:spPr>
          <a:xfrm>
            <a:off x="2381250" y="2476500"/>
            <a:ext cx="1619250" cy="104775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Demographic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Behavioral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Category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Keyword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CRM Targeting</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cxnSp>
        <p:nvCxnSpPr>
          <p:cNvPr id="239" name="Google Shape;239;p10"/>
          <p:cNvCxnSpPr/>
          <p:nvPr/>
        </p:nvCxnSpPr>
        <p:spPr>
          <a:xfrm>
            <a:off x="762000" y="2047875"/>
            <a:ext cx="3810000" cy="0"/>
          </a:xfrm>
          <a:prstGeom prst="straightConnector1">
            <a:avLst/>
          </a:prstGeom>
          <a:noFill/>
          <a:ln cap="flat" cmpd="sng" w="19050">
            <a:solidFill>
              <a:srgbClr val="179AD3"/>
            </a:solidFill>
            <a:prstDash val="solid"/>
            <a:round/>
            <a:headEnd len="sm" w="sm" type="none"/>
            <a:tailEnd len="sm" w="sm" type="none"/>
          </a:ln>
        </p:spPr>
      </p:cxnSp>
      <p:cxnSp>
        <p:nvCxnSpPr>
          <p:cNvPr id="240" name="Google Shape;240;p10"/>
          <p:cNvCxnSpPr/>
          <p:nvPr/>
        </p:nvCxnSpPr>
        <p:spPr>
          <a:xfrm>
            <a:off x="4619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241" name="Google Shape;241;p10"/>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42" name="Google Shape;242;p10"/>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grpSp>
        <p:nvGrpSpPr>
          <p:cNvPr id="243" name="Google Shape;243;p10"/>
          <p:cNvGrpSpPr/>
          <p:nvPr/>
        </p:nvGrpSpPr>
        <p:grpSpPr>
          <a:xfrm>
            <a:off x="4667669" y="1047750"/>
            <a:ext cx="3612311" cy="2571750"/>
            <a:chOff x="4667669" y="1047750"/>
            <a:chExt cx="3612311" cy="2571750"/>
          </a:xfrm>
        </p:grpSpPr>
        <p:pic>
          <p:nvPicPr>
            <p:cNvPr descr="preencoded.png" id="244" name="Google Shape;244;p10"/>
            <p:cNvPicPr preferRelativeResize="0"/>
            <p:nvPr/>
          </p:nvPicPr>
          <p:blipFill rotWithShape="1">
            <a:blip r:embed="rId5">
              <a:alphaModFix/>
            </a:blip>
            <a:srcRect b="0" l="0" r="0" t="0"/>
            <a:stretch/>
          </p:blipFill>
          <p:spPr>
            <a:xfrm>
              <a:off x="4667669" y="1047750"/>
              <a:ext cx="3612311" cy="2571750"/>
            </a:xfrm>
            <a:prstGeom prst="rect">
              <a:avLst/>
            </a:prstGeom>
            <a:noFill/>
            <a:ln>
              <a:noFill/>
            </a:ln>
          </p:spPr>
        </p:pic>
        <p:sp>
          <p:nvSpPr>
            <p:cNvPr id="245" name="Google Shape;245;p10"/>
            <p:cNvSpPr txBox="1"/>
            <p:nvPr/>
          </p:nvSpPr>
          <p:spPr>
            <a:xfrm>
              <a:off x="6538325" y="1284225"/>
              <a:ext cx="414600" cy="1077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applicants</a:t>
              </a:r>
              <a:endParaRPr b="0" i="0" sz="700" u="none" cap="none" strike="noStrike">
                <a:solidFill>
                  <a:srgbClr val="000000"/>
                </a:solidFill>
                <a:latin typeface="Arial"/>
                <a:ea typeface="Arial"/>
                <a:cs typeface="Arial"/>
                <a:sym typeface="Arial"/>
              </a:endParaRPr>
            </a:p>
          </p:txBody>
        </p:sp>
      </p:grpSp>
      <p:pic>
        <p:nvPicPr>
          <p:cNvPr descr="preencoded.png" id="246" name="Google Shape;246;p10"/>
          <p:cNvPicPr preferRelativeResize="0"/>
          <p:nvPr/>
        </p:nvPicPr>
        <p:blipFill rotWithShape="1">
          <a:blip r:embed="rId6">
            <a:alphaModFix/>
          </a:blip>
          <a:srcRect b="0" l="0" r="0" t="0"/>
          <a:stretch/>
        </p:blipFill>
        <p:spPr>
          <a:xfrm>
            <a:off x="6001704" y="3048000"/>
            <a:ext cx="3020692" cy="205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preencoded.png" id="252" name="Google Shape;252;p9"/>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53" name="Google Shape;253;p9"/>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285750" y="476250"/>
            <a:ext cx="2381100" cy="51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Reach Potential Applicants Where They’re Watching</a:t>
            </a:r>
            <a:endParaRPr b="0" i="0" sz="1200" u="none" cap="none" strike="noStrike">
              <a:solidFill>
                <a:schemeClr val="dk1"/>
              </a:solidFill>
              <a:latin typeface="Calibri"/>
              <a:ea typeface="Calibri"/>
              <a:cs typeface="Calibri"/>
              <a:sym typeface="Calibri"/>
            </a:endParaRPr>
          </a:p>
        </p:txBody>
      </p:sp>
      <p:sp>
        <p:nvSpPr>
          <p:cNvPr id="255" name="Google Shape;255;p9"/>
          <p:cNvSpPr/>
          <p:nvPr/>
        </p:nvSpPr>
        <p:spPr>
          <a:xfrm>
            <a:off x="285750" y="952500"/>
            <a:ext cx="2476500" cy="1291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Use Google’s in-market audiences to target users who are looking for employment in specific industries. Or use affinity audiences to target users based on their interests and habits. YouTube connects you to the people who matter most to your business.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56" name="Google Shape;256;p9"/>
          <p:cNvSpPr/>
          <p:nvPr/>
        </p:nvSpPr>
        <p:spPr>
          <a:xfrm>
            <a:off x="285750" y="21907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Show Up When It Counts</a:t>
            </a:r>
            <a:br>
              <a:rPr b="1" i="0" lang="en-US" sz="1200" u="none" cap="none" strike="noStrike">
                <a:solidFill>
                  <a:srgbClr val="FFFFFF"/>
                </a:solidFill>
                <a:latin typeface="Arial"/>
                <a:ea typeface="Arial"/>
                <a:cs typeface="Arial"/>
                <a:sym typeface="Arial"/>
              </a:rPr>
            </a:b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7" name="Google Shape;257;p9"/>
          <p:cNvSpPr/>
          <p:nvPr/>
        </p:nvSpPr>
        <p:spPr>
          <a:xfrm>
            <a:off x="285750" y="2476500"/>
            <a:ext cx="2381100" cy="760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Turn viewers into applicants, on any budget. YouTube Ads uses Google data to serve your message to the right people at the right moment.</a:t>
            </a:r>
            <a:endParaRPr b="0" i="0" sz="900" u="none" cap="none" strike="noStrike">
              <a:solidFill>
                <a:schemeClr val="dk1"/>
              </a:solidFill>
              <a:latin typeface="Calibri"/>
              <a:ea typeface="Calibri"/>
              <a:cs typeface="Calibri"/>
              <a:sym typeface="Calibri"/>
            </a:endParaRPr>
          </a:p>
        </p:txBody>
      </p:sp>
      <p:sp>
        <p:nvSpPr>
          <p:cNvPr id="258" name="Google Shape;258;p9"/>
          <p:cNvSpPr/>
          <p:nvPr/>
        </p:nvSpPr>
        <p:spPr>
          <a:xfrm>
            <a:off x="285750" y="32956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See The Results You Want</a:t>
            </a: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9" name="Google Shape;259;p9"/>
          <p:cNvSpPr/>
          <p:nvPr/>
        </p:nvSpPr>
        <p:spPr>
          <a:xfrm>
            <a:off x="285750" y="3581400"/>
            <a:ext cx="2381100" cy="857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YouTube Ads make it easy for people to choose your business. Get more website traffic and applicants.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60" name="Google Shape;260;p9"/>
          <p:cNvSpPr/>
          <p:nvPr/>
        </p:nvSpPr>
        <p:spPr>
          <a:xfrm>
            <a:off x="2952750" y="857250"/>
            <a:ext cx="5715000" cy="4762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Use the power of video to showcase the benefits of working for your company and highlight your open positions.</a:t>
            </a:r>
            <a:endParaRPr b="0" i="0" sz="1200" u="none" cap="none" strike="noStrike">
              <a:solidFill>
                <a:schemeClr val="dk1"/>
              </a:solidFill>
              <a:latin typeface="Calibri"/>
              <a:ea typeface="Calibri"/>
              <a:cs typeface="Calibri"/>
              <a:sym typeface="Calibri"/>
            </a:endParaRPr>
          </a:p>
        </p:txBody>
      </p:sp>
      <p:sp>
        <p:nvSpPr>
          <p:cNvPr id="261" name="Google Shape;261;p9"/>
          <p:cNvSpPr/>
          <p:nvPr/>
        </p:nvSpPr>
        <p:spPr>
          <a:xfrm>
            <a:off x="3010050" y="2095500"/>
            <a:ext cx="1524000" cy="760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Recruitment agencies are reporting 800% more engagement with job ads that have video embedded</a:t>
            </a:r>
            <a:endParaRPr b="0" i="0" sz="8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62" name="Google Shape;262;p9"/>
          <p:cNvSpPr/>
          <p:nvPr/>
        </p:nvSpPr>
        <p:spPr>
          <a:xfrm>
            <a:off x="2952750" y="1333500"/>
            <a:ext cx="1638600" cy="666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800%</a:t>
            </a:r>
            <a:endParaRPr b="0" i="0" sz="5000" u="none" cap="none" strike="noStrike">
              <a:solidFill>
                <a:schemeClr val="dk1"/>
              </a:solidFill>
              <a:latin typeface="Calibri"/>
              <a:ea typeface="Calibri"/>
              <a:cs typeface="Calibri"/>
              <a:sym typeface="Calibri"/>
            </a:endParaRPr>
          </a:p>
        </p:txBody>
      </p:sp>
      <p:sp>
        <p:nvSpPr>
          <p:cNvPr id="263" name="Google Shape;263;p9"/>
          <p:cNvSpPr/>
          <p:nvPr/>
        </p:nvSpPr>
        <p:spPr>
          <a:xfrm>
            <a:off x="5048250" y="1333500"/>
            <a:ext cx="1524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70%</a:t>
            </a:r>
            <a:endParaRPr b="0" i="0" sz="5000" u="none" cap="none" strike="noStrike">
              <a:solidFill>
                <a:schemeClr val="dk1"/>
              </a:solidFill>
              <a:latin typeface="Calibri"/>
              <a:ea typeface="Calibri"/>
              <a:cs typeface="Calibri"/>
              <a:sym typeface="Calibri"/>
            </a:endParaRPr>
          </a:p>
        </p:txBody>
      </p:sp>
      <p:sp>
        <p:nvSpPr>
          <p:cNvPr id="264" name="Google Shape;264;p9"/>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5" name="Google Shape;265;p9"/>
          <p:cNvPicPr preferRelativeResize="0"/>
          <p:nvPr/>
        </p:nvPicPr>
        <p:blipFill rotWithShape="1">
          <a:blip r:embed="rId4">
            <a:alphaModFix/>
          </a:blip>
          <a:srcRect b="0" l="0" r="0" t="0"/>
          <a:stretch/>
        </p:blipFill>
        <p:spPr>
          <a:xfrm>
            <a:off x="8477250" y="286377"/>
            <a:ext cx="349250" cy="367046"/>
          </a:xfrm>
          <a:prstGeom prst="rect">
            <a:avLst/>
          </a:prstGeom>
          <a:noFill/>
          <a:ln>
            <a:noFill/>
          </a:ln>
        </p:spPr>
      </p:pic>
      <p:pic>
        <p:nvPicPr>
          <p:cNvPr descr="preencoded.png" id="266" name="Google Shape;266;p9"/>
          <p:cNvPicPr preferRelativeResize="0"/>
          <p:nvPr/>
        </p:nvPicPr>
        <p:blipFill rotWithShape="1">
          <a:blip r:embed="rId5">
            <a:alphaModFix/>
          </a:blip>
          <a:srcRect b="0" l="0" r="0" t="0"/>
          <a:stretch/>
        </p:blipFill>
        <p:spPr>
          <a:xfrm>
            <a:off x="4762500" y="382380"/>
            <a:ext cx="2095500" cy="409989"/>
          </a:xfrm>
          <a:prstGeom prst="rect">
            <a:avLst/>
          </a:prstGeom>
          <a:noFill/>
          <a:ln>
            <a:noFill/>
          </a:ln>
        </p:spPr>
      </p:pic>
      <p:sp>
        <p:nvSpPr>
          <p:cNvPr id="267" name="Google Shape;267;p9"/>
          <p:cNvSpPr/>
          <p:nvPr/>
        </p:nvSpPr>
        <p:spPr>
          <a:xfrm>
            <a:off x="7334250" y="1333500"/>
            <a:ext cx="9525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4X</a:t>
            </a:r>
            <a:endParaRPr b="0" i="0" sz="5000" u="none" cap="none" strike="noStrike">
              <a:solidFill>
                <a:schemeClr val="dk1"/>
              </a:solidFill>
              <a:latin typeface="Calibri"/>
              <a:ea typeface="Calibri"/>
              <a:cs typeface="Calibri"/>
              <a:sym typeface="Calibri"/>
            </a:endParaRPr>
          </a:p>
        </p:txBody>
      </p:sp>
      <p:sp>
        <p:nvSpPr>
          <p:cNvPr id="268" name="Google Shape;268;p9"/>
          <p:cNvSpPr/>
          <p:nvPr/>
        </p:nvSpPr>
        <p:spPr>
          <a:xfrm>
            <a:off x="4953000" y="2095500"/>
            <a:ext cx="15240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Over 70% of viewers say that YouTube makes them more aware of new brands.</a:t>
            </a:r>
            <a:endParaRPr b="0" i="0" sz="800" u="none" cap="none" strike="noStrike">
              <a:solidFill>
                <a:schemeClr val="dk1"/>
              </a:solidFill>
              <a:latin typeface="Calibri"/>
              <a:ea typeface="Calibri"/>
              <a:cs typeface="Calibri"/>
              <a:sym typeface="Calibri"/>
            </a:endParaRPr>
          </a:p>
        </p:txBody>
      </p:sp>
      <p:sp>
        <p:nvSpPr>
          <p:cNvPr id="269" name="Google Shape;269;p9"/>
          <p:cNvSpPr/>
          <p:nvPr/>
        </p:nvSpPr>
        <p:spPr>
          <a:xfrm>
            <a:off x="6953250" y="2095500"/>
            <a:ext cx="1714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Viewers are 4x more likely to use YouTube versus other platforms to find information about a brand, product, or service.</a:t>
            </a:r>
            <a:endParaRPr b="0" i="0" sz="800" u="none" cap="none" strike="noStrike">
              <a:solidFill>
                <a:schemeClr val="dk1"/>
              </a:solidFill>
              <a:latin typeface="Calibri"/>
              <a:ea typeface="Calibri"/>
              <a:cs typeface="Calibri"/>
              <a:sym typeface="Calibri"/>
            </a:endParaRPr>
          </a:p>
        </p:txBody>
      </p:sp>
      <p:pic>
        <p:nvPicPr>
          <p:cNvPr descr="preencoded.png" id="270" name="Google Shape;270;p9"/>
          <p:cNvPicPr preferRelativeResize="0"/>
          <p:nvPr/>
        </p:nvPicPr>
        <p:blipFill rotWithShape="1">
          <a:blip r:embed="rId6">
            <a:alphaModFix/>
          </a:blip>
          <a:srcRect b="0" l="0" r="0" t="0"/>
          <a:stretch/>
        </p:blipFill>
        <p:spPr>
          <a:xfrm>
            <a:off x="4381500" y="2477029"/>
            <a:ext cx="2876550" cy="17578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p:nvPr/>
        </p:nvSpPr>
        <p:spPr>
          <a:xfrm>
            <a:off x="3048000" y="666750"/>
            <a:ext cx="2667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Thank You</a:t>
            </a:r>
            <a:endParaRPr b="0" i="0" sz="2500" u="none" cap="none" strike="noStrike">
              <a:solidFill>
                <a:schemeClr val="dk1"/>
              </a:solidFill>
              <a:latin typeface="Calibri"/>
              <a:ea typeface="Calibri"/>
              <a:cs typeface="Calibri"/>
              <a:sym typeface="Calibri"/>
            </a:endParaRPr>
          </a:p>
        </p:txBody>
      </p:sp>
      <p:pic>
        <p:nvPicPr>
          <p:cNvPr id="277" name="Google Shape;277;p17"/>
          <p:cNvPicPr preferRelativeResize="0"/>
          <p:nvPr/>
        </p:nvPicPr>
        <p:blipFill>
          <a:blip r:embed="rId3">
            <a:alphaModFix/>
          </a:blip>
          <a:stretch>
            <a:fillRect/>
          </a:stretch>
        </p:blipFill>
        <p:spPr>
          <a:xfrm>
            <a:off x="2945023" y="1544831"/>
            <a:ext cx="2872950" cy="136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12a8e2c6c75_0_0"/>
          <p:cNvSpPr/>
          <p:nvPr/>
        </p:nvSpPr>
        <p:spPr>
          <a:xfrm>
            <a:off x="4191000" y="4762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Overview of Services</a:t>
            </a:r>
            <a:endParaRPr b="1" i="0" sz="1200" u="none" cap="none" strike="noStrike">
              <a:solidFill>
                <a:srgbClr val="23356D"/>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000"/>
              <a:buFont typeface="Arial"/>
              <a:buNone/>
            </a:pPr>
            <a:r>
              <a:rPr b="0" i="0" lang="en-US" sz="1000" u="none" cap="none" strike="noStrike">
                <a:solidFill>
                  <a:srgbClr val="23356D"/>
                </a:solidFill>
                <a:latin typeface="Arial"/>
                <a:ea typeface="Arial"/>
                <a:cs typeface="Arial"/>
                <a:sym typeface="Arial"/>
              </a:rPr>
              <a:t>We are an end-to-end provider of radio &amp; digital marketing services. Whether you're looking for a turn-key managed strategy, an independent audit, or services specific to a short-term campaign, our experience and approach are sure to prove to be a valuable asset.</a:t>
            </a:r>
            <a:br>
              <a:rPr b="0" i="0" lang="en-US" sz="1000" u="none" cap="none" strike="noStrike">
                <a:solidFill>
                  <a:srgbClr val="23356D"/>
                </a:solidFill>
                <a:latin typeface="Arial"/>
                <a:ea typeface="Arial"/>
                <a:cs typeface="Arial"/>
                <a:sym typeface="Arial"/>
              </a:rPr>
            </a:br>
            <a:br>
              <a:rPr b="0" i="0" lang="en-US" sz="1000" u="none" cap="none" strike="noStrike">
                <a:solidFill>
                  <a:srgbClr val="23356D"/>
                </a:solidFill>
                <a:latin typeface="Arial"/>
                <a:ea typeface="Arial"/>
                <a:cs typeface="Arial"/>
                <a:sym typeface="Arial"/>
              </a:rPr>
            </a:br>
            <a:r>
              <a:rPr b="1" i="0" lang="en-US" sz="1000" u="none" cap="none" strike="noStrike">
                <a:solidFill>
                  <a:srgbClr val="23356D"/>
                </a:solidFill>
                <a:latin typeface="Arial"/>
                <a:ea typeface="Arial"/>
                <a:cs typeface="Arial"/>
                <a:sym typeface="Arial"/>
              </a:rPr>
              <a:t>Our in-house services include: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Web Design &amp; Development</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Optimization</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Marketing (PPC)</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Social Media Marketing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Digital Content &amp; Video</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Display Advertising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Contextual / Behavioral</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IP Targeting / Addressable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Device Targeting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Custom Email Blasts</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WAZE Ads</a:t>
            </a:r>
            <a:br>
              <a:rPr b="0" i="0" lang="en-US" sz="1000" u="none" cap="none" strike="noStrike">
                <a:solidFill>
                  <a:srgbClr val="23356D"/>
                </a:solidFill>
                <a:latin typeface="Arial"/>
                <a:ea typeface="Arial"/>
                <a:cs typeface="Arial"/>
                <a:sym typeface="Arial"/>
              </a:rPr>
            </a:br>
            <a:endParaRPr b="0" i="0" sz="1000" u="none" cap="none" strike="noStrike">
              <a:solidFill>
                <a:schemeClr val="dk1"/>
              </a:solidFill>
              <a:latin typeface="Calibri"/>
              <a:ea typeface="Calibri"/>
              <a:cs typeface="Calibri"/>
              <a:sym typeface="Calibri"/>
            </a:endParaRPr>
          </a:p>
        </p:txBody>
      </p:sp>
      <p:pic>
        <p:nvPicPr>
          <p:cNvPr id="42" name="Google Shape;42;g12a8e2c6c75_0_0"/>
          <p:cNvPicPr preferRelativeResize="0"/>
          <p:nvPr/>
        </p:nvPicPr>
        <p:blipFill>
          <a:blip r:embed="rId3">
            <a:alphaModFix/>
          </a:blip>
          <a:stretch>
            <a:fillRect/>
          </a:stretch>
        </p:blipFill>
        <p:spPr>
          <a:xfrm>
            <a:off x="654323" y="1737706"/>
            <a:ext cx="2872950" cy="136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4191000" y="4000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Recruitmenting In A Competitive Market</a:t>
            </a:r>
            <a:endParaRPr b="1" i="0" sz="1400" u="none" cap="none" strike="noStrike">
              <a:solidFill>
                <a:srgbClr val="23356D"/>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In today’s competitive market, recruiting and retaining the right employees requires a comprehensive strategy! There are multiple factors to consider when planning a recruitment campaign in a tight labor market to reach qualified candidates for your open positions.</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Best Practices For Successful Recruiting</a:t>
            </a:r>
            <a:endParaRPr b="1" i="0" sz="1400" u="none" cap="none" strike="noStrike">
              <a:solidFill>
                <a:srgbClr val="23356D"/>
              </a:solidFill>
              <a:latin typeface="Arial"/>
              <a:ea typeface="Arial"/>
              <a:cs typeface="Arial"/>
              <a:sym typeface="Arial"/>
            </a:endParaRPr>
          </a:p>
          <a:p>
            <a:pPr indent="-298450" lvl="0" marL="457200" marR="0" rtl="0" algn="l">
              <a:lnSpc>
                <a:spcPct val="120000"/>
              </a:lnSpc>
              <a:spcBef>
                <a:spcPts val="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Enticing Offer: </a:t>
            </a:r>
            <a:r>
              <a:rPr b="0" i="0" lang="en-US" sz="1100" u="none" cap="none" strike="noStrike">
                <a:solidFill>
                  <a:schemeClr val="dk1"/>
                </a:solidFill>
                <a:latin typeface="Calibri"/>
                <a:ea typeface="Calibri"/>
                <a:cs typeface="Calibri"/>
                <a:sym typeface="Calibri"/>
              </a:rPr>
              <a:t>Why should someone want to work for you? Examples include: benefits, flexible schedule, paid leave, competitive salary, company culture, opportunities for advancement, etc. </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Engaging Creative:</a:t>
            </a:r>
            <a:r>
              <a:rPr b="0" i="0" lang="en-US" sz="1100" u="none" cap="none" strike="noStrike">
                <a:solidFill>
                  <a:schemeClr val="dk1"/>
                </a:solidFill>
                <a:latin typeface="Calibri"/>
                <a:ea typeface="Calibri"/>
                <a:cs typeface="Calibri"/>
                <a:sym typeface="Calibri"/>
              </a:rPr>
              <a:t> Eye-catching creative effectively conveys your enticing offer and includes a strong call to action which encourages potential candidates to learn more about your open position and apply.</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Strategic Targeting and Advertising Tactics: </a:t>
            </a:r>
            <a:r>
              <a:rPr b="0" i="0" lang="en-US" sz="1100" u="none" cap="none" strike="noStrike">
                <a:solidFill>
                  <a:schemeClr val="dk1"/>
                </a:solidFill>
                <a:latin typeface="Calibri"/>
                <a:ea typeface="Calibri"/>
                <a:cs typeface="Calibri"/>
                <a:sym typeface="Calibri"/>
              </a:rPr>
              <a:t>We have several options to make sure your ads are shown to the right audience.</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50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Simple Application Process: </a:t>
            </a:r>
            <a:r>
              <a:rPr b="0" i="0" lang="en-US" sz="1100" u="none" cap="none" strike="noStrike">
                <a:solidFill>
                  <a:schemeClr val="dk1"/>
                </a:solidFill>
                <a:latin typeface="Calibri"/>
                <a:ea typeface="Calibri"/>
                <a:cs typeface="Calibri"/>
                <a:sym typeface="Calibri"/>
              </a:rPr>
              <a:t>Ensure your online application is user-friendly, and as efficient and painless as possible to increase your conversion rate.</a:t>
            </a:r>
            <a:endParaRPr b="0" i="0" sz="1100" u="none" cap="none" strike="noStrike">
              <a:solidFill>
                <a:schemeClr val="dk1"/>
              </a:solidFill>
              <a:latin typeface="Calibri"/>
              <a:ea typeface="Calibri"/>
              <a:cs typeface="Calibri"/>
              <a:sym typeface="Calibri"/>
            </a:endParaRPr>
          </a:p>
        </p:txBody>
      </p:sp>
      <p:pic>
        <p:nvPicPr>
          <p:cNvPr id="49" name="Google Shape;49;p2"/>
          <p:cNvPicPr preferRelativeResize="0"/>
          <p:nvPr/>
        </p:nvPicPr>
        <p:blipFill>
          <a:blip r:embed="rId3">
            <a:alphaModFix/>
          </a:blip>
          <a:stretch>
            <a:fillRect/>
          </a:stretch>
        </p:blipFill>
        <p:spPr>
          <a:xfrm>
            <a:off x="643623" y="1716281"/>
            <a:ext cx="2872950" cy="136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descr="preencoded.png" id="55" name="Google Shape;55;p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56" name="Google Shape;56;p4"/>
          <p:cNvSpPr/>
          <p:nvPr/>
        </p:nvSpPr>
        <p:spPr>
          <a:xfrm>
            <a:off x="4572000" y="133350"/>
            <a:ext cx="3905400" cy="114300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Creative Services</a:t>
            </a:r>
            <a:endParaRPr b="0" i="0" sz="3300" u="none" cap="none" strike="noStrike">
              <a:solidFill>
                <a:schemeClr val="dk1"/>
              </a:solidFill>
              <a:latin typeface="Calibri"/>
              <a:ea typeface="Calibri"/>
              <a:cs typeface="Calibri"/>
              <a:sym typeface="Calibri"/>
            </a:endParaRPr>
          </a:p>
        </p:txBody>
      </p:sp>
      <p:sp>
        <p:nvSpPr>
          <p:cNvPr id="57" name="Google Shape;57;p4"/>
          <p:cNvSpPr/>
          <p:nvPr/>
        </p:nvSpPr>
        <p:spPr>
          <a:xfrm>
            <a:off x="4286250" y="858425"/>
            <a:ext cx="4572000" cy="7608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Creative can make or break a recruitment campaign! It's important to make sure your recruitment ad includes </a:t>
            </a:r>
            <a:r>
              <a:rPr b="1" i="0" lang="en-US" sz="900" u="none" cap="none" strike="noStrike">
                <a:solidFill>
                  <a:srgbClr val="000000"/>
                </a:solidFill>
                <a:latin typeface="Arial"/>
                <a:ea typeface="Arial"/>
                <a:cs typeface="Arial"/>
                <a:sym typeface="Arial"/>
              </a:rPr>
              <a:t>enticing messaging</a:t>
            </a:r>
            <a:r>
              <a:rPr b="0" i="0" lang="en-US" sz="900" u="none" cap="none" strike="noStrike">
                <a:solidFill>
                  <a:srgbClr val="000000"/>
                </a:solidFill>
                <a:latin typeface="Arial"/>
                <a:ea typeface="Arial"/>
                <a:cs typeface="Arial"/>
                <a:sym typeface="Arial"/>
              </a:rPr>
              <a:t> and a </a:t>
            </a:r>
            <a:r>
              <a:rPr b="1" i="0" lang="en-US" sz="900" u="none" cap="none" strike="noStrike">
                <a:solidFill>
                  <a:srgbClr val="000000"/>
                </a:solidFill>
                <a:latin typeface="Arial"/>
                <a:ea typeface="Arial"/>
                <a:cs typeface="Arial"/>
                <a:sym typeface="Arial"/>
              </a:rPr>
              <a:t>strong call to action</a:t>
            </a:r>
            <a:r>
              <a:rPr b="0" i="0" lang="en-US" sz="900" u="none" cap="none" strike="noStrike">
                <a:solidFill>
                  <a:srgbClr val="000000"/>
                </a:solidFill>
                <a:latin typeface="Arial"/>
                <a:ea typeface="Arial"/>
                <a:cs typeface="Arial"/>
                <a:sym typeface="Arial"/>
              </a:rPr>
              <a:t>. Especially in today's market, you have to give someone a good reason to consider leaving their current job to come work for you. We offer creative services to elevate the success of your recruitment campaigns.</a:t>
            </a:r>
            <a:endParaRPr b="0" i="0" sz="900" u="none" cap="none" strike="noStrike">
              <a:solidFill>
                <a:schemeClr val="dk1"/>
              </a:solidFill>
              <a:latin typeface="Calibri"/>
              <a:ea typeface="Calibri"/>
              <a:cs typeface="Calibri"/>
              <a:sym typeface="Calibri"/>
            </a:endParaRPr>
          </a:p>
        </p:txBody>
      </p:sp>
      <p:sp>
        <p:nvSpPr>
          <p:cNvPr id="58" name="Google Shape;58;p4"/>
          <p:cNvSpPr/>
          <p:nvPr/>
        </p:nvSpPr>
        <p:spPr>
          <a:xfrm>
            <a:off x="4619638" y="2119838"/>
            <a:ext cx="19983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Sign On Bonus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Leave</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Flexible Schedule</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0" name="Google Shape;60;p4"/>
          <p:cNvPicPr preferRelativeResize="0"/>
          <p:nvPr/>
        </p:nvPicPr>
        <p:blipFill rotWithShape="1">
          <a:blip r:embed="rId4">
            <a:alphaModFix/>
          </a:blip>
          <a:srcRect b="0" l="0" r="0" t="0"/>
          <a:stretch/>
        </p:blipFill>
        <p:spPr>
          <a:xfrm>
            <a:off x="8478809" y="285750"/>
            <a:ext cx="435033" cy="457200"/>
          </a:xfrm>
          <a:prstGeom prst="rect">
            <a:avLst/>
          </a:prstGeom>
          <a:noFill/>
          <a:ln>
            <a:noFill/>
          </a:ln>
        </p:spPr>
      </p:pic>
      <p:cxnSp>
        <p:nvCxnSpPr>
          <p:cNvPr id="61" name="Google Shape;61;p4"/>
          <p:cNvCxnSpPr/>
          <p:nvPr/>
        </p:nvCxnSpPr>
        <p:spPr>
          <a:xfrm>
            <a:off x="4286250" y="752475"/>
            <a:ext cx="4572000" cy="0"/>
          </a:xfrm>
          <a:prstGeom prst="straightConnector1">
            <a:avLst/>
          </a:prstGeom>
          <a:noFill/>
          <a:ln cap="flat" cmpd="sng" w="19050">
            <a:solidFill>
              <a:srgbClr val="179AD3"/>
            </a:solidFill>
            <a:prstDash val="solid"/>
            <a:round/>
            <a:headEnd len="sm" w="sm" type="none"/>
            <a:tailEnd len="sm" w="sm" type="none"/>
          </a:ln>
        </p:spPr>
      </p:cxnSp>
      <p:sp>
        <p:nvSpPr>
          <p:cNvPr id="62" name="Google Shape;62;p4"/>
          <p:cNvSpPr/>
          <p:nvPr/>
        </p:nvSpPr>
        <p:spPr>
          <a:xfrm>
            <a:off x="4286250" y="1790700"/>
            <a:ext cx="4572000" cy="4764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23356D"/>
                </a:solidFill>
                <a:latin typeface="Arial"/>
                <a:ea typeface="Arial"/>
                <a:cs typeface="Arial"/>
                <a:sym typeface="Arial"/>
              </a:rPr>
              <a:t>Messaging To Consider For Recruitment Ads:</a:t>
            </a:r>
            <a:endParaRPr b="0" i="0" sz="1600" u="none" cap="none" strike="noStrike">
              <a:solidFill>
                <a:schemeClr val="dk1"/>
              </a:solidFill>
              <a:latin typeface="Calibri"/>
              <a:ea typeface="Calibri"/>
              <a:cs typeface="Calibri"/>
              <a:sym typeface="Calibri"/>
            </a:endParaRPr>
          </a:p>
        </p:txBody>
      </p:sp>
      <p:cxnSp>
        <p:nvCxnSpPr>
          <p:cNvPr id="63" name="Google Shape;63;p4"/>
          <p:cNvCxnSpPr/>
          <p:nvPr/>
        </p:nvCxnSpPr>
        <p:spPr>
          <a:xfrm>
            <a:off x="4286250" y="3000375"/>
            <a:ext cx="4572000" cy="0"/>
          </a:xfrm>
          <a:prstGeom prst="straightConnector1">
            <a:avLst/>
          </a:prstGeom>
          <a:noFill/>
          <a:ln cap="flat" cmpd="sng" w="19050">
            <a:solidFill>
              <a:srgbClr val="179AD3"/>
            </a:solidFill>
            <a:prstDash val="solid"/>
            <a:round/>
            <a:headEnd len="sm" w="sm" type="none"/>
            <a:tailEnd len="sm" w="sm" type="none"/>
          </a:ln>
        </p:spPr>
      </p:cxnSp>
      <p:sp>
        <p:nvSpPr>
          <p:cNvPr id="64" name="Google Shape;64;p4"/>
          <p:cNvSpPr/>
          <p:nvPr/>
        </p:nvSpPr>
        <p:spPr>
          <a:xfrm>
            <a:off x="4286250" y="3048000"/>
            <a:ext cx="4572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23356D"/>
                </a:solidFill>
                <a:latin typeface="Arial"/>
                <a:ea typeface="Arial"/>
                <a:cs typeface="Arial"/>
                <a:sym typeface="Arial"/>
              </a:rPr>
              <a:t>Recruitment Ad Examples:</a:t>
            </a:r>
            <a:endParaRPr b="0" i="0" sz="2100" u="none" cap="none" strike="noStrike">
              <a:solidFill>
                <a:schemeClr val="dk1"/>
              </a:solidFill>
              <a:latin typeface="Calibri"/>
              <a:ea typeface="Calibri"/>
              <a:cs typeface="Calibri"/>
              <a:sym typeface="Calibri"/>
            </a:endParaRPr>
          </a:p>
        </p:txBody>
      </p:sp>
      <p:pic>
        <p:nvPicPr>
          <p:cNvPr descr="preencoded.png" id="65" name="Google Shape;65;p4"/>
          <p:cNvPicPr preferRelativeResize="0"/>
          <p:nvPr/>
        </p:nvPicPr>
        <p:blipFill rotWithShape="1">
          <a:blip r:embed="rId5">
            <a:alphaModFix/>
          </a:blip>
          <a:srcRect b="0" l="0" r="0" t="0"/>
          <a:stretch/>
        </p:blipFill>
        <p:spPr>
          <a:xfrm>
            <a:off x="287041" y="285750"/>
            <a:ext cx="3585167" cy="1873250"/>
          </a:xfrm>
          <a:prstGeom prst="rect">
            <a:avLst/>
          </a:prstGeom>
          <a:noFill/>
          <a:ln>
            <a:noFill/>
          </a:ln>
        </p:spPr>
      </p:pic>
      <p:pic>
        <p:nvPicPr>
          <p:cNvPr id="66" name="Google Shape;66;p4"/>
          <p:cNvPicPr preferRelativeResize="0"/>
          <p:nvPr/>
        </p:nvPicPr>
        <p:blipFill rotWithShape="1">
          <a:blip r:embed="rId6">
            <a:alphaModFix/>
          </a:blip>
          <a:srcRect b="0" l="0" r="0" t="0"/>
          <a:stretch/>
        </p:blipFill>
        <p:spPr>
          <a:xfrm>
            <a:off x="792163" y="2285625"/>
            <a:ext cx="2574925" cy="2574925"/>
          </a:xfrm>
          <a:prstGeom prst="rect">
            <a:avLst/>
          </a:prstGeom>
          <a:noFill/>
          <a:ln>
            <a:noFill/>
          </a:ln>
        </p:spPr>
      </p:pic>
      <p:pic>
        <p:nvPicPr>
          <p:cNvPr id="67" name="Google Shape;67;p4"/>
          <p:cNvPicPr preferRelativeResize="0"/>
          <p:nvPr/>
        </p:nvPicPr>
        <p:blipFill rotWithShape="1">
          <a:blip r:embed="rId7">
            <a:alphaModFix/>
          </a:blip>
          <a:srcRect b="0" l="0" r="0" t="0"/>
          <a:stretch/>
        </p:blipFill>
        <p:spPr>
          <a:xfrm>
            <a:off x="6703450" y="3476625"/>
            <a:ext cx="1857825" cy="1505925"/>
          </a:xfrm>
          <a:prstGeom prst="rect">
            <a:avLst/>
          </a:prstGeom>
          <a:noFill/>
          <a:ln cap="flat" cmpd="sng" w="9525">
            <a:solidFill>
              <a:srgbClr val="FFFFFF"/>
            </a:solidFill>
            <a:prstDash val="solid"/>
            <a:round/>
            <a:headEnd len="sm" w="sm" type="none"/>
            <a:tailEnd len="sm" w="sm" type="none"/>
          </a:ln>
        </p:spPr>
      </p:pic>
      <p:pic>
        <p:nvPicPr>
          <p:cNvPr id="68" name="Google Shape;68;p4"/>
          <p:cNvPicPr preferRelativeResize="0"/>
          <p:nvPr/>
        </p:nvPicPr>
        <p:blipFill rotWithShape="1">
          <a:blip r:embed="rId8">
            <a:alphaModFix/>
          </a:blip>
          <a:srcRect b="0" l="0" r="0" t="0"/>
          <a:stretch/>
        </p:blipFill>
        <p:spPr>
          <a:xfrm>
            <a:off x="4583225" y="3476633"/>
            <a:ext cx="1748675" cy="1505917"/>
          </a:xfrm>
          <a:prstGeom prst="rect">
            <a:avLst/>
          </a:prstGeom>
          <a:noFill/>
          <a:ln>
            <a:noFill/>
          </a:ln>
        </p:spPr>
      </p:pic>
      <p:sp>
        <p:nvSpPr>
          <p:cNvPr id="69" name="Google Shape;69;p4"/>
          <p:cNvSpPr/>
          <p:nvPr/>
        </p:nvSpPr>
        <p:spPr>
          <a:xfrm>
            <a:off x="6617913" y="2119838"/>
            <a:ext cx="18117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Benefits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Competitive Salary</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Career Advancement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preencoded.png" id="75" name="Google Shape;75;p3"/>
          <p:cNvPicPr preferRelativeResize="0"/>
          <p:nvPr/>
        </p:nvPicPr>
        <p:blipFill rotWithShape="1">
          <a:blip r:embed="rId3">
            <a:alphaModFix/>
          </a:blip>
          <a:srcRect b="0" l="0" r="0" t="0"/>
          <a:stretch/>
        </p:blipFill>
        <p:spPr>
          <a:xfrm>
            <a:off x="0" y="407"/>
            <a:ext cx="9156700" cy="5136336"/>
          </a:xfrm>
          <a:prstGeom prst="rect">
            <a:avLst/>
          </a:prstGeom>
          <a:noFill/>
          <a:ln>
            <a:noFill/>
          </a:ln>
        </p:spPr>
      </p:pic>
      <p:pic>
        <p:nvPicPr>
          <p:cNvPr descr="preencoded.png" id="76" name="Google Shape;76;p3"/>
          <p:cNvPicPr preferRelativeResize="0"/>
          <p:nvPr/>
        </p:nvPicPr>
        <p:blipFill rotWithShape="1">
          <a:blip r:embed="rId4">
            <a:alphaModFix/>
          </a:blip>
          <a:srcRect b="0" l="0" r="0" t="0"/>
          <a:stretch/>
        </p:blipFill>
        <p:spPr>
          <a:xfrm>
            <a:off x="0" y="407"/>
            <a:ext cx="9156700" cy="5136336"/>
          </a:xfrm>
          <a:prstGeom prst="rect">
            <a:avLst/>
          </a:prstGeom>
          <a:noFill/>
          <a:ln>
            <a:noFill/>
          </a:ln>
        </p:spPr>
      </p:pic>
      <p:pic>
        <p:nvPicPr>
          <p:cNvPr descr="preencoded.png" id="77" name="Google Shape;77;p3"/>
          <p:cNvPicPr preferRelativeResize="0"/>
          <p:nvPr/>
        </p:nvPicPr>
        <p:blipFill rotWithShape="1">
          <a:blip r:embed="rId5">
            <a:alphaModFix/>
          </a:blip>
          <a:srcRect b="0" l="0" r="0" t="0"/>
          <a:stretch/>
        </p:blipFill>
        <p:spPr>
          <a:xfrm>
            <a:off x="1809750" y="1619897"/>
            <a:ext cx="1968500" cy="2068806"/>
          </a:xfrm>
          <a:prstGeom prst="rect">
            <a:avLst/>
          </a:prstGeom>
          <a:noFill/>
          <a:ln>
            <a:noFill/>
          </a:ln>
        </p:spPr>
      </p:pic>
      <p:sp>
        <p:nvSpPr>
          <p:cNvPr id="78" name="Google Shape;78;p3"/>
          <p:cNvSpPr/>
          <p:nvPr/>
        </p:nvSpPr>
        <p:spPr>
          <a:xfrm>
            <a:off x="4381500" y="2190750"/>
            <a:ext cx="4095750" cy="85725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TACTIC RECOMMENDATIONS</a:t>
            </a:r>
            <a:endParaRPr b="1" i="0" sz="2500" u="none" cap="none" strike="noStrike">
              <a:solidFill>
                <a:srgbClr val="FFFFFF"/>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We have several targeting options and tactics available to make sure your ads are shown to the right audience.</a:t>
            </a:r>
            <a:endParaRPr b="0" i="0" sz="15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preencoded.png" id="84" name="Google Shape;84;p11"/>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85" name="Google Shape;85;p11"/>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86" name="Google Shape;86;p11"/>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your competitors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p:txBody>
      </p:sp>
      <p:sp>
        <p:nvSpPr>
          <p:cNvPr id="87" name="Google Shape;87;p11"/>
          <p:cNvSpPr/>
          <p:nvPr/>
        </p:nvSpPr>
        <p:spPr>
          <a:xfrm>
            <a:off x="666750" y="95250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Geo-fencing Work?</a:t>
            </a:r>
            <a:endParaRPr b="0" i="0" sz="1400" u="none" cap="none" strike="noStrike">
              <a:solidFill>
                <a:schemeClr val="dk1"/>
              </a:solidFill>
              <a:latin typeface="Calibri"/>
              <a:ea typeface="Calibri"/>
              <a:cs typeface="Calibri"/>
              <a:sym typeface="Calibri"/>
            </a:endParaRPr>
          </a:p>
        </p:txBody>
      </p:sp>
      <p:sp>
        <p:nvSpPr>
          <p:cNvPr id="88" name="Google Shape;88;p11"/>
          <p:cNvSpPr/>
          <p:nvPr/>
        </p:nvSpPr>
        <p:spPr>
          <a:xfrm>
            <a:off x="666750" y="123825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(ex: a competitor's business).</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
        <p:nvSpPr>
          <p:cNvPr id="89" name="Google Shape;89;p11"/>
          <p:cNvSpPr/>
          <p:nvPr/>
        </p:nvSpPr>
        <p:spPr>
          <a:xfrm>
            <a:off x="666750" y="19050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Geofencing</a:t>
            </a:r>
            <a:endParaRPr b="0" i="0" sz="1400" u="none" cap="none" strike="noStrike">
              <a:solidFill>
                <a:schemeClr val="dk1"/>
              </a:solidFill>
              <a:latin typeface="Calibri"/>
              <a:ea typeface="Calibri"/>
              <a:cs typeface="Calibri"/>
              <a:sym typeface="Calibri"/>
            </a:endParaRPr>
          </a:p>
        </p:txBody>
      </p:sp>
      <p:cxnSp>
        <p:nvCxnSpPr>
          <p:cNvPr id="90" name="Google Shape;90;p11"/>
          <p:cNvCxnSpPr/>
          <p:nvPr/>
        </p:nvCxnSpPr>
        <p:spPr>
          <a:xfrm>
            <a:off x="666750" y="1857375"/>
            <a:ext cx="4667250" cy="0"/>
          </a:xfrm>
          <a:prstGeom prst="straightConnector1">
            <a:avLst/>
          </a:prstGeom>
          <a:noFill/>
          <a:ln cap="flat" cmpd="sng" w="19050">
            <a:solidFill>
              <a:srgbClr val="179AD3"/>
            </a:solidFill>
            <a:prstDash val="solid"/>
            <a:round/>
            <a:headEnd len="sm" w="sm" type="none"/>
            <a:tailEnd len="sm" w="sm" type="none"/>
          </a:ln>
        </p:spPr>
      </p:cxnSp>
      <p:cxnSp>
        <p:nvCxnSpPr>
          <p:cNvPr id="91" name="Google Shape;91;p11"/>
          <p:cNvCxnSpPr/>
          <p:nvPr/>
        </p:nvCxnSpPr>
        <p:spPr>
          <a:xfrm>
            <a:off x="5381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92" name="Google Shape;92;p11"/>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93" name="Google Shape;93;p11"/>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94" name="Google Shape;94;p11"/>
          <p:cNvSpPr/>
          <p:nvPr/>
        </p:nvSpPr>
        <p:spPr>
          <a:xfrm>
            <a:off x="666750" y="21907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Geo-fence technology enables you to capture audiences through custom targeting shapes around businesses, street and highway boundaries, municipalities, etc.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visit or commute through any geo-fenced location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off-line or “last mile” conversions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Leverage targeted campaigns only to users within a predetermined physical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proximity to your business or your competitor’s business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95" name="Google Shape;95;p11"/>
          <p:cNvPicPr preferRelativeResize="0"/>
          <p:nvPr/>
        </p:nvPicPr>
        <p:blipFill rotWithShape="1">
          <a:blip r:embed="rId5">
            <a:alphaModFix/>
          </a:blip>
          <a:srcRect b="0" l="0" r="0" t="0"/>
          <a:stretch/>
        </p:blipFill>
        <p:spPr>
          <a:xfrm>
            <a:off x="5429250" y="1239173"/>
            <a:ext cx="3206750" cy="21254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preencoded.png" id="101" name="Google Shape;101;p12"/>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02" name="Google Shape;102;p12"/>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Addressable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03" name="Google Shape;103;p12"/>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chemeClr val="dk1"/>
              </a:buClr>
              <a:buSzPts val="900"/>
              <a:buFont typeface="Arial"/>
              <a:buNone/>
            </a:pPr>
            <a:r>
              <a:rPr b="1" i="0" lang="en-US" sz="900" u="none" cap="none" strike="noStrike">
                <a:solidFill>
                  <a:srgbClr val="179AD3"/>
                </a:solidFill>
                <a:latin typeface="Arial"/>
                <a:ea typeface="Arial"/>
                <a:cs typeface="Arial"/>
                <a:sym typeface="Arial"/>
              </a:rPr>
              <a:t>Target your ideal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000000"/>
              </a:buClr>
              <a:buSzPts val="900"/>
              <a:buFont typeface="Arial"/>
              <a:buNone/>
            </a:pPr>
            <a:r>
              <a:t/>
            </a:r>
            <a:endParaRPr b="1" i="0" sz="900" u="none" cap="none" strike="noStrike">
              <a:solidFill>
                <a:srgbClr val="179AD3"/>
              </a:solidFill>
              <a:latin typeface="Arial"/>
              <a:ea typeface="Arial"/>
              <a:cs typeface="Arial"/>
              <a:sym typeface="Arial"/>
            </a:endParaRPr>
          </a:p>
        </p:txBody>
      </p:sp>
      <p:sp>
        <p:nvSpPr>
          <p:cNvPr id="104" name="Google Shape;104;p12"/>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Addressable Geo-fencing Work?</a:t>
            </a:r>
            <a:endParaRPr b="0" i="0" sz="1400" u="none" cap="none" strike="noStrike">
              <a:solidFill>
                <a:schemeClr val="dk1"/>
              </a:solidFill>
              <a:latin typeface="Calibri"/>
              <a:ea typeface="Calibri"/>
              <a:cs typeface="Calibri"/>
              <a:sym typeface="Calibri"/>
            </a:endParaRPr>
          </a:p>
        </p:txBody>
      </p:sp>
      <p:sp>
        <p:nvSpPr>
          <p:cNvPr id="105" name="Google Shape;105;p12"/>
          <p:cNvSpPr/>
          <p:nvPr/>
        </p:nvSpPr>
        <p:spPr>
          <a:xfrm>
            <a:off x="666750" y="133350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Target your mailing list OR build a curated list based on demographic targeting  </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(zip code, household income, occupation, education, etc.)</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Devices are captured at the address using platline data</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users are served ads from the addressable geo-fencing campaign</a:t>
            </a:r>
            <a:endParaRPr b="0" i="0" sz="900" u="none" cap="none" strike="noStrike">
              <a:solidFill>
                <a:schemeClr val="dk1"/>
              </a:solidFill>
              <a:latin typeface="Calibri"/>
              <a:ea typeface="Calibri"/>
              <a:cs typeface="Calibri"/>
              <a:sym typeface="Calibri"/>
            </a:endParaRPr>
          </a:p>
        </p:txBody>
      </p:sp>
      <p:sp>
        <p:nvSpPr>
          <p:cNvPr id="106" name="Google Shape;106;p12"/>
          <p:cNvSpPr/>
          <p:nvPr/>
        </p:nvSpPr>
        <p:spPr>
          <a:xfrm>
            <a:off x="666750" y="2171700"/>
            <a:ext cx="3619500" cy="2859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Addressable Geofencing</a:t>
            </a:r>
            <a:endParaRPr b="0" i="0" sz="1400" u="none" cap="none" strike="noStrike">
              <a:solidFill>
                <a:schemeClr val="dk1"/>
              </a:solidFill>
              <a:latin typeface="Calibri"/>
              <a:ea typeface="Calibri"/>
              <a:cs typeface="Calibri"/>
              <a:sym typeface="Calibri"/>
            </a:endParaRPr>
          </a:p>
        </p:txBody>
      </p:sp>
      <p:cxnSp>
        <p:nvCxnSpPr>
          <p:cNvPr id="107" name="Google Shape;107;p12"/>
          <p:cNvCxnSpPr/>
          <p:nvPr/>
        </p:nvCxnSpPr>
        <p:spPr>
          <a:xfrm>
            <a:off x="666750" y="2124075"/>
            <a:ext cx="4762500" cy="0"/>
          </a:xfrm>
          <a:prstGeom prst="straightConnector1">
            <a:avLst/>
          </a:prstGeom>
          <a:noFill/>
          <a:ln cap="flat" cmpd="sng" w="19050">
            <a:solidFill>
              <a:srgbClr val="179AD3"/>
            </a:solidFill>
            <a:prstDash val="solid"/>
            <a:round/>
            <a:headEnd len="sm" w="sm" type="none"/>
            <a:tailEnd len="sm" w="sm" type="none"/>
          </a:ln>
        </p:spPr>
      </p:cxnSp>
      <p:cxnSp>
        <p:nvCxnSpPr>
          <p:cNvPr id="108" name="Google Shape;108;p12"/>
          <p:cNvCxnSpPr/>
          <p:nvPr/>
        </p:nvCxnSpPr>
        <p:spPr>
          <a:xfrm>
            <a:off x="5476875" y="1143000"/>
            <a:ext cx="0" cy="2476500"/>
          </a:xfrm>
          <a:prstGeom prst="straightConnector1">
            <a:avLst/>
          </a:prstGeom>
          <a:noFill/>
          <a:ln cap="flat" cmpd="sng" w="19050">
            <a:solidFill>
              <a:srgbClr val="179AD3"/>
            </a:solidFill>
            <a:prstDash val="solid"/>
            <a:round/>
            <a:headEnd len="sm" w="sm" type="none"/>
            <a:tailEnd len="sm" w="sm" type="none"/>
          </a:ln>
        </p:spPr>
      </p:cxnSp>
      <p:sp>
        <p:nvSpPr>
          <p:cNvPr id="109" name="Google Shape;109;p12"/>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0" name="Google Shape;110;p12"/>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11" name="Google Shape;111;p12"/>
          <p:cNvSpPr/>
          <p:nvPr/>
        </p:nvSpPr>
        <p:spPr>
          <a:xfrm>
            <a:off x="666750" y="2457450"/>
            <a:ext cx="4762500" cy="1619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Addressable Geo-fence technology offers: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users on various devices in your target demographic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&amp; localization via platline data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Anticipated 90% match rate for mailing lists​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customers/prospects on your mailing list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Foot traffic attribution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Cross device execution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112" name="Google Shape;112;p12"/>
          <p:cNvPicPr preferRelativeResize="0"/>
          <p:nvPr/>
        </p:nvPicPr>
        <p:blipFill rotWithShape="1">
          <a:blip r:embed="rId5">
            <a:alphaModFix/>
          </a:blip>
          <a:srcRect b="0" l="0" r="0" t="0"/>
          <a:stretch/>
        </p:blipFill>
        <p:spPr>
          <a:xfrm>
            <a:off x="5429250" y="762000"/>
            <a:ext cx="3333750" cy="33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reencoded.png" id="118" name="Google Shape;118;p13"/>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19" name="Google Shape;119;p13"/>
          <p:cNvSpPr/>
          <p:nvPr/>
        </p:nvSpPr>
        <p:spPr>
          <a:xfrm>
            <a:off x="238125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Event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20" name="Google Shape;120;p13"/>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audiences from specific events and serve them ads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121" name="Google Shape;121;p13"/>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Event Geo-fencing Work?</a:t>
            </a:r>
            <a:endParaRPr b="0" i="0" sz="1400" u="none" cap="none" strike="noStrike">
              <a:solidFill>
                <a:schemeClr val="dk1"/>
              </a:solidFill>
              <a:latin typeface="Calibri"/>
              <a:ea typeface="Calibri"/>
              <a:cs typeface="Calibri"/>
              <a:sym typeface="Calibri"/>
            </a:endParaRPr>
          </a:p>
        </p:txBody>
      </p:sp>
      <p:sp>
        <p:nvSpPr>
          <p:cNvPr id="122" name="Google Shape;122;p13"/>
          <p:cNvSpPr/>
          <p:nvPr/>
        </p:nvSpPr>
        <p:spPr>
          <a:xfrm>
            <a:off x="666750" y="20955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Event Geofencing</a:t>
            </a:r>
            <a:endParaRPr b="0" i="0" sz="1400" u="none" cap="none" strike="noStrike">
              <a:solidFill>
                <a:schemeClr val="dk1"/>
              </a:solidFill>
              <a:latin typeface="Calibri"/>
              <a:ea typeface="Calibri"/>
              <a:cs typeface="Calibri"/>
              <a:sym typeface="Calibri"/>
            </a:endParaRPr>
          </a:p>
        </p:txBody>
      </p:sp>
      <p:cxnSp>
        <p:nvCxnSpPr>
          <p:cNvPr id="123" name="Google Shape;123;p13"/>
          <p:cNvCxnSpPr/>
          <p:nvPr/>
        </p:nvCxnSpPr>
        <p:spPr>
          <a:xfrm>
            <a:off x="666750" y="2047875"/>
            <a:ext cx="4762500" cy="0"/>
          </a:xfrm>
          <a:prstGeom prst="straightConnector1">
            <a:avLst/>
          </a:prstGeom>
          <a:noFill/>
          <a:ln cap="flat" cmpd="sng" w="19050">
            <a:solidFill>
              <a:srgbClr val="179AD3"/>
            </a:solidFill>
            <a:prstDash val="solid"/>
            <a:round/>
            <a:headEnd len="sm" w="sm" type="none"/>
            <a:tailEnd len="sm" w="sm" type="none"/>
          </a:ln>
        </p:spPr>
      </p:cxnSp>
      <p:sp>
        <p:nvSpPr>
          <p:cNvPr id="124" name="Google Shape;124;p13"/>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25" name="Google Shape;125;p13"/>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26" name="Google Shape;126;p13"/>
          <p:cNvSpPr/>
          <p:nvPr/>
        </p:nvSpPr>
        <p:spPr>
          <a:xfrm>
            <a:off x="666750" y="23812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Event geo-fence technology enables you to capture audiences through custom targeting shapes around job fairs, concerts, sporting events, conventions, and other event types.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 at specific events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attend an event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users who visit your store after seeing an ad to measure campaign effectiveness</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grpSp>
        <p:nvGrpSpPr>
          <p:cNvPr id="127" name="Google Shape;127;p13"/>
          <p:cNvGrpSpPr/>
          <p:nvPr/>
        </p:nvGrpSpPr>
        <p:grpSpPr>
          <a:xfrm>
            <a:off x="5525558" y="1238250"/>
            <a:ext cx="3229217" cy="2355850"/>
            <a:chOff x="5525558" y="1238250"/>
            <a:chExt cx="3229217" cy="2355850"/>
          </a:xfrm>
        </p:grpSpPr>
        <p:pic>
          <p:nvPicPr>
            <p:cNvPr descr="preencoded.png" id="128" name="Google Shape;128;p13"/>
            <p:cNvPicPr preferRelativeResize="0"/>
            <p:nvPr/>
          </p:nvPicPr>
          <p:blipFill rotWithShape="1">
            <a:blip r:embed="rId5">
              <a:alphaModFix/>
            </a:blip>
            <a:srcRect b="0" l="0" r="0" t="0"/>
            <a:stretch/>
          </p:blipFill>
          <p:spPr>
            <a:xfrm>
              <a:off x="5525558" y="1238250"/>
              <a:ext cx="3141133" cy="2355850"/>
            </a:xfrm>
            <a:prstGeom prst="rect">
              <a:avLst/>
            </a:prstGeom>
            <a:noFill/>
            <a:ln>
              <a:noFill/>
            </a:ln>
          </p:spPr>
        </p:pic>
        <p:sp>
          <p:nvSpPr>
            <p:cNvPr id="129" name="Google Shape;129;p13"/>
            <p:cNvSpPr/>
            <p:nvPr/>
          </p:nvSpPr>
          <p:spPr>
            <a:xfrm>
              <a:off x="5608775" y="1681075"/>
              <a:ext cx="796500" cy="981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608775" y="2381250"/>
              <a:ext cx="938400" cy="82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3"/>
            <p:cNvPicPr preferRelativeResize="0"/>
            <p:nvPr/>
          </p:nvPicPr>
          <p:blipFill rotWithShape="1">
            <a:blip r:embed="rId6">
              <a:alphaModFix/>
            </a:blip>
            <a:srcRect b="0" l="0" r="0" t="0"/>
            <a:stretch/>
          </p:blipFill>
          <p:spPr>
            <a:xfrm>
              <a:off x="5590325" y="1787625"/>
              <a:ext cx="938401" cy="938401"/>
            </a:xfrm>
            <a:prstGeom prst="rect">
              <a:avLst/>
            </a:prstGeom>
            <a:noFill/>
            <a:ln>
              <a:noFill/>
            </a:ln>
          </p:spPr>
        </p:pic>
        <p:sp>
          <p:nvSpPr>
            <p:cNvPr id="132" name="Google Shape;132;p13"/>
            <p:cNvSpPr txBox="1"/>
            <p:nvPr/>
          </p:nvSpPr>
          <p:spPr>
            <a:xfrm>
              <a:off x="5554175" y="2870450"/>
              <a:ext cx="9384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GEOFENCE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JOB FAIR OR OTHER EVENT</a:t>
              </a:r>
              <a:endParaRPr b="1" i="0" sz="700" u="none" cap="none" strike="noStrike">
                <a:solidFill>
                  <a:srgbClr val="000000"/>
                </a:solidFill>
                <a:latin typeface="Arial"/>
                <a:ea typeface="Arial"/>
                <a:cs typeface="Arial"/>
                <a:sym typeface="Arial"/>
              </a:endParaRPr>
            </a:p>
          </p:txBody>
        </p:sp>
        <p:sp>
          <p:nvSpPr>
            <p:cNvPr id="133" name="Google Shape;133;p13"/>
            <p:cNvSpPr txBox="1"/>
            <p:nvPr/>
          </p:nvSpPr>
          <p:spPr>
            <a:xfrm>
              <a:off x="6568575" y="2870450"/>
              <a:ext cx="10551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POTENTIAL APPLICANTS ENTER GEOFENCE</a:t>
              </a:r>
              <a:endParaRPr b="1" i="0" sz="700" u="none" cap="none" strike="noStrike">
                <a:solidFill>
                  <a:srgbClr val="000000"/>
                </a:solidFill>
                <a:latin typeface="Arial"/>
                <a:ea typeface="Arial"/>
                <a:cs typeface="Arial"/>
                <a:sym typeface="Arial"/>
              </a:endParaRPr>
            </a:p>
          </p:txBody>
        </p:sp>
        <p:sp>
          <p:nvSpPr>
            <p:cNvPr id="134" name="Google Shape;134;p13"/>
            <p:cNvSpPr txBox="1"/>
            <p:nvPr/>
          </p:nvSpPr>
          <p:spPr>
            <a:xfrm>
              <a:off x="7645075" y="2936925"/>
              <a:ext cx="10551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RECRUITMENT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AD SERVED</a:t>
              </a:r>
              <a:endParaRPr b="1" i="0" sz="700" u="none" cap="none" strike="noStrike">
                <a:solidFill>
                  <a:srgbClr val="000000"/>
                </a:solidFill>
                <a:latin typeface="Arial"/>
                <a:ea typeface="Arial"/>
                <a:cs typeface="Arial"/>
                <a:sym typeface="Arial"/>
              </a:endParaRPr>
            </a:p>
          </p:txBody>
        </p:sp>
        <p:sp>
          <p:nvSpPr>
            <p:cNvPr id="135" name="Google Shape;135;p13"/>
            <p:cNvSpPr/>
            <p:nvPr/>
          </p:nvSpPr>
          <p:spPr>
            <a:xfrm>
              <a:off x="7780200" y="1626425"/>
              <a:ext cx="885900" cy="571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7869700" y="1952625"/>
              <a:ext cx="750600" cy="104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7699675" y="2381250"/>
              <a:ext cx="750600" cy="62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13"/>
            <p:cNvPicPr preferRelativeResize="0"/>
            <p:nvPr/>
          </p:nvPicPr>
          <p:blipFill rotWithShape="1">
            <a:blip r:embed="rId7">
              <a:alphaModFix/>
            </a:blip>
            <a:srcRect b="0" l="0" r="0" t="0"/>
            <a:stretch/>
          </p:blipFill>
          <p:spPr>
            <a:xfrm>
              <a:off x="7623675" y="1626225"/>
              <a:ext cx="1131100" cy="1131100"/>
            </a:xfrm>
            <a:prstGeom prst="rect">
              <a:avLst/>
            </a:prstGeom>
            <a:noFill/>
            <a:ln>
              <a:noFill/>
            </a:ln>
          </p:spPr>
        </p:pic>
      </p:grpSp>
      <p:sp>
        <p:nvSpPr>
          <p:cNvPr id="139" name="Google Shape;139;p13"/>
          <p:cNvSpPr/>
          <p:nvPr/>
        </p:nvSpPr>
        <p:spPr>
          <a:xfrm>
            <a:off x="666750" y="1333500"/>
            <a:ext cx="54612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for a specific period of time. (ex: a job fair)</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 during the event.</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reencoded.png" id="145" name="Google Shape;145;p16"/>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46" name="Google Shape;146;p16"/>
          <p:cNvSpPr/>
          <p:nvPr/>
        </p:nvSpPr>
        <p:spPr>
          <a:xfrm>
            <a:off x="3810000" y="381000"/>
            <a:ext cx="4191000" cy="28575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Email Blast</a:t>
            </a:r>
            <a:endParaRPr b="0" i="0" sz="3300" u="none" cap="none" strike="noStrike">
              <a:solidFill>
                <a:schemeClr val="dk1"/>
              </a:solidFill>
              <a:latin typeface="Calibri"/>
              <a:ea typeface="Calibri"/>
              <a:cs typeface="Calibri"/>
              <a:sym typeface="Calibri"/>
            </a:endParaRPr>
          </a:p>
        </p:txBody>
      </p:sp>
      <p:sp>
        <p:nvSpPr>
          <p:cNvPr id="147" name="Google Shape;147;p16"/>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6"/>
          <p:cNvSpPr/>
          <p:nvPr/>
        </p:nvSpPr>
        <p:spPr>
          <a:xfrm>
            <a:off x="3048000" y="952500"/>
            <a:ext cx="5619750" cy="3810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3048000" y="952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WHAT?</a:t>
            </a:r>
            <a:endParaRPr b="0" i="0" sz="2500" u="none" cap="none" strike="noStrike">
              <a:solidFill>
                <a:schemeClr val="dk1"/>
              </a:solidFill>
              <a:latin typeface="Calibri"/>
              <a:ea typeface="Calibri"/>
              <a:cs typeface="Calibri"/>
              <a:sym typeface="Calibri"/>
            </a:endParaRPr>
          </a:p>
        </p:txBody>
      </p:sp>
      <p:sp>
        <p:nvSpPr>
          <p:cNvPr id="150" name="Google Shape;150;p16"/>
          <p:cNvSpPr/>
          <p:nvPr/>
        </p:nvSpPr>
        <p:spPr>
          <a:xfrm>
            <a:off x="2952750" y="2476500"/>
            <a:ext cx="5810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Higher guaranteed click through rate • Additional traffic to your website • Increased conversion rates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Easy-to-understand analytics and reporting • Hyper-target your audience where they are engaging most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Connect with an audience that has expressed interest • 500+ Data Qualifiers to target for the outbound email marketing </a:t>
            </a:r>
            <a:br>
              <a:rPr b="0" i="0" lang="en-US" sz="800" u="none" cap="none" strike="noStrike">
                <a:solidFill>
                  <a:srgbClr val="000000"/>
                </a:solidFill>
                <a:latin typeface="Arial"/>
                <a:ea typeface="Arial"/>
                <a:cs typeface="Arial"/>
                <a:sym typeface="Arial"/>
              </a:rPr>
            </a:br>
            <a:endParaRPr b="0" i="0" sz="800" u="none" cap="none" strike="noStrike">
              <a:solidFill>
                <a:schemeClr val="dk1"/>
              </a:solidFill>
              <a:latin typeface="Calibri"/>
              <a:ea typeface="Calibri"/>
              <a:cs typeface="Calibri"/>
              <a:sym typeface="Calibri"/>
            </a:endParaRPr>
          </a:p>
        </p:txBody>
      </p:sp>
      <p:sp>
        <p:nvSpPr>
          <p:cNvPr id="151" name="Google Shape;151;p16"/>
          <p:cNvSpPr/>
          <p:nvPr/>
        </p:nvSpPr>
        <p:spPr>
          <a:xfrm>
            <a:off x="3048000" y="1333500"/>
            <a:ext cx="5619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 digital marketing strategy is used to send emails and develop relationships with prospective applicants. An effective email marketing strategy converts prospective applicants into employees.</a:t>
            </a:r>
            <a:endParaRPr b="0" i="0" sz="800" u="none" cap="none" strike="noStrike">
              <a:solidFill>
                <a:schemeClr val="dk1"/>
              </a:solidFill>
              <a:latin typeface="Calibri"/>
              <a:ea typeface="Calibri"/>
              <a:cs typeface="Calibri"/>
              <a:sym typeface="Calibri"/>
            </a:endParaRPr>
          </a:p>
        </p:txBody>
      </p:sp>
      <p:sp>
        <p:nvSpPr>
          <p:cNvPr id="152" name="Google Shape;152;p16"/>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53" name="Google Shape;153;p16"/>
          <p:cNvPicPr preferRelativeResize="0"/>
          <p:nvPr/>
        </p:nvPicPr>
        <p:blipFill rotWithShape="1">
          <a:blip r:embed="rId4">
            <a:alphaModFix/>
          </a:blip>
          <a:srcRect b="0" l="0" r="0" t="0"/>
          <a:stretch/>
        </p:blipFill>
        <p:spPr>
          <a:xfrm>
            <a:off x="8383001" y="190500"/>
            <a:ext cx="537749" cy="565150"/>
          </a:xfrm>
          <a:prstGeom prst="rect">
            <a:avLst/>
          </a:prstGeom>
          <a:noFill/>
          <a:ln>
            <a:noFill/>
          </a:ln>
        </p:spPr>
      </p:pic>
      <p:sp>
        <p:nvSpPr>
          <p:cNvPr id="154" name="Google Shape;154;p16"/>
          <p:cNvSpPr/>
          <p:nvPr/>
        </p:nvSpPr>
        <p:spPr>
          <a:xfrm>
            <a:off x="3048000" y="1714500"/>
            <a:ext cx="5619750" cy="3810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p:nvPr/>
        </p:nvSpPr>
        <p:spPr>
          <a:xfrm>
            <a:off x="3048000" y="1714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WHY?</a:t>
            </a:r>
            <a:endParaRPr b="0" i="0" sz="2500" u="none" cap="none" strike="noStrike">
              <a:solidFill>
                <a:schemeClr val="dk1"/>
              </a:solidFill>
              <a:latin typeface="Calibri"/>
              <a:ea typeface="Calibri"/>
              <a:cs typeface="Calibri"/>
              <a:sym typeface="Calibri"/>
            </a:endParaRPr>
          </a:p>
        </p:txBody>
      </p:sp>
      <p:sp>
        <p:nvSpPr>
          <p:cNvPr id="156" name="Google Shape;156;p16"/>
          <p:cNvSpPr/>
          <p:nvPr/>
        </p:nvSpPr>
        <p:spPr>
          <a:xfrm>
            <a:off x="3048000" y="2952750"/>
            <a:ext cx="5619750" cy="381000"/>
          </a:xfrm>
          <a:prstGeom prst="rect">
            <a:avLst/>
          </a:prstGeom>
          <a:solidFill>
            <a:srgbClr val="23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3048000" y="295275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TARGET OPTIONS</a:t>
            </a:r>
            <a:endParaRPr b="0" i="0" sz="2500" u="none" cap="none" strike="noStrike">
              <a:solidFill>
                <a:schemeClr val="dk1"/>
              </a:solidFill>
              <a:latin typeface="Calibri"/>
              <a:ea typeface="Calibri"/>
              <a:cs typeface="Calibri"/>
              <a:sym typeface="Calibri"/>
            </a:endParaRPr>
          </a:p>
        </p:txBody>
      </p:sp>
      <p:sp>
        <p:nvSpPr>
          <p:cNvPr id="158" name="Google Shape;158;p16"/>
          <p:cNvSpPr/>
          <p:nvPr/>
        </p:nvSpPr>
        <p:spPr>
          <a:xfrm>
            <a:off x="2952750" y="2095500"/>
            <a:ext cx="5810400" cy="28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According to Optinmonster, 58% of people check their email before social media. And according to Beamery, </a:t>
            </a:r>
            <a:r>
              <a:rPr b="0" i="0" lang="en-US" sz="800" u="none" cap="none" strike="noStrike">
                <a:solidFill>
                  <a:schemeClr val="dk1"/>
                </a:solidFill>
                <a:highlight>
                  <a:srgbClr val="FFFFFF"/>
                </a:highlight>
                <a:uFill>
                  <a:noFill/>
                </a:uFill>
                <a:latin typeface="Arial"/>
                <a:ea typeface="Arial"/>
                <a:cs typeface="Arial"/>
                <a:sym typeface="Arial"/>
                <a:hlinkClick r:id="rId5">
                  <a:extLst>
                    <a:ext uri="{A12FA001-AC4F-418D-AE19-62706E023703}">
                      <ahyp:hlinkClr val="tx"/>
                    </a:ext>
                  </a:extLst>
                </a:hlinkClick>
              </a:rPr>
              <a:t>85% of recruiters rely on email</a:t>
            </a:r>
            <a:r>
              <a:rPr b="0" i="0" lang="en-US" sz="800" u="none" cap="none" strike="noStrike">
                <a:solidFill>
                  <a:schemeClr val="dk1"/>
                </a:solidFill>
                <a:highlight>
                  <a:srgbClr val="FFFFFF"/>
                </a:highlight>
                <a:latin typeface="Arial"/>
                <a:ea typeface="Arial"/>
                <a:cs typeface="Arial"/>
                <a:sym typeface="Arial"/>
              </a:rPr>
              <a:t> as their top channel to contact and build relationships with talent.</a:t>
            </a:r>
            <a:endParaRPr b="0" i="0" sz="800" u="none" cap="none" strike="noStrike">
              <a:solidFill>
                <a:schemeClr val="dk1"/>
              </a:solidFill>
              <a:latin typeface="Arial"/>
              <a:ea typeface="Arial"/>
              <a:cs typeface="Arial"/>
              <a:sym typeface="Arial"/>
            </a:endParaRPr>
          </a:p>
        </p:txBody>
      </p:sp>
      <p:cxnSp>
        <p:nvCxnSpPr>
          <p:cNvPr id="159" name="Google Shape;159;p16"/>
          <p:cNvCxnSpPr/>
          <p:nvPr/>
        </p:nvCxnSpPr>
        <p:spPr>
          <a:xfrm>
            <a:off x="4762500" y="2428875"/>
            <a:ext cx="2190750" cy="0"/>
          </a:xfrm>
          <a:prstGeom prst="straightConnector1">
            <a:avLst/>
          </a:prstGeom>
          <a:noFill/>
          <a:ln cap="flat" cmpd="sng" w="19050">
            <a:solidFill>
              <a:srgbClr val="179AD3"/>
            </a:solidFill>
            <a:prstDash val="solid"/>
            <a:round/>
            <a:headEnd len="sm" w="sm" type="none"/>
            <a:tailEnd len="sm" w="sm" type="none"/>
          </a:ln>
        </p:spPr>
      </p:cxnSp>
      <p:sp>
        <p:nvSpPr>
          <p:cNvPr id="160" name="Google Shape;160;p16"/>
          <p:cNvSpPr/>
          <p:nvPr/>
        </p:nvSpPr>
        <p:spPr>
          <a:xfrm>
            <a:off x="29527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GeoGraphic: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1" name="Google Shape;161;p16"/>
          <p:cNvSpPr/>
          <p:nvPr/>
        </p:nvSpPr>
        <p:spPr>
          <a:xfrm>
            <a:off x="29527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DemoGraphic:</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2" name="Google Shape;162;p16"/>
          <p:cNvSpPr/>
          <p:nvPr/>
        </p:nvSpPr>
        <p:spPr>
          <a:xfrm>
            <a:off x="58102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PyschoGraphic: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3" name="Google Shape;163;p16"/>
          <p:cNvSpPr/>
          <p:nvPr/>
        </p:nvSpPr>
        <p:spPr>
          <a:xfrm>
            <a:off x="58102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Behavioral:</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4" name="Google Shape;164;p16"/>
          <p:cNvSpPr/>
          <p:nvPr/>
        </p:nvSpPr>
        <p:spPr>
          <a:xfrm>
            <a:off x="390525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City, County, Zip Code</a:t>
            </a:r>
            <a:endParaRPr b="0" i="0" sz="1200" u="none" cap="none" strike="noStrike">
              <a:solidFill>
                <a:schemeClr val="dk1"/>
              </a:solidFill>
              <a:latin typeface="Calibri"/>
              <a:ea typeface="Calibri"/>
              <a:cs typeface="Calibri"/>
              <a:sym typeface="Calibri"/>
            </a:endParaRPr>
          </a:p>
        </p:txBody>
      </p:sp>
      <p:sp>
        <p:nvSpPr>
          <p:cNvPr id="165" name="Google Shape;165;p16"/>
          <p:cNvSpPr/>
          <p:nvPr/>
        </p:nvSpPr>
        <p:spPr>
          <a:xfrm>
            <a:off x="4000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Age, HHI, Credit, Etc.</a:t>
            </a:r>
            <a:endParaRPr b="0" i="0" sz="1200" u="none" cap="none" strike="noStrike">
              <a:solidFill>
                <a:schemeClr val="dk1"/>
              </a:solidFill>
              <a:latin typeface="Calibri"/>
              <a:ea typeface="Calibri"/>
              <a:cs typeface="Calibri"/>
              <a:sym typeface="Calibri"/>
            </a:endParaRPr>
          </a:p>
        </p:txBody>
      </p:sp>
      <p:sp>
        <p:nvSpPr>
          <p:cNvPr id="166" name="Google Shape;166;p16"/>
          <p:cNvSpPr/>
          <p:nvPr/>
        </p:nvSpPr>
        <p:spPr>
          <a:xfrm>
            <a:off x="704850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Habits, Hobbies, Values</a:t>
            </a:r>
            <a:endParaRPr b="0" i="0" sz="1200" u="none" cap="none" strike="noStrike">
              <a:solidFill>
                <a:schemeClr val="dk1"/>
              </a:solidFill>
              <a:latin typeface="Calibri"/>
              <a:ea typeface="Calibri"/>
              <a:cs typeface="Calibri"/>
              <a:sym typeface="Calibri"/>
            </a:endParaRPr>
          </a:p>
        </p:txBody>
      </p:sp>
      <p:sp>
        <p:nvSpPr>
          <p:cNvPr id="167" name="Google Shape;167;p16"/>
          <p:cNvSpPr/>
          <p:nvPr/>
        </p:nvSpPr>
        <p:spPr>
          <a:xfrm>
            <a:off x="6667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Website Visits, Search Terms</a:t>
            </a:r>
            <a:endParaRPr b="0" i="0" sz="1200" u="none" cap="none" strike="noStrike">
              <a:solidFill>
                <a:schemeClr val="dk1"/>
              </a:solidFill>
              <a:latin typeface="Calibri"/>
              <a:ea typeface="Calibri"/>
              <a:cs typeface="Calibri"/>
              <a:sym typeface="Calibri"/>
            </a:endParaRPr>
          </a:p>
        </p:txBody>
      </p:sp>
      <p:pic>
        <p:nvPicPr>
          <p:cNvPr id="168" name="Google Shape;168;p16"/>
          <p:cNvPicPr preferRelativeResize="0"/>
          <p:nvPr/>
        </p:nvPicPr>
        <p:blipFill rotWithShape="1">
          <a:blip r:embed="rId6">
            <a:alphaModFix/>
          </a:blip>
          <a:srcRect b="0" l="0" r="0" t="0"/>
          <a:stretch/>
        </p:blipFill>
        <p:spPr>
          <a:xfrm>
            <a:off x="190496" y="666750"/>
            <a:ext cx="2571752" cy="3429002"/>
          </a:xfrm>
          <a:prstGeom prst="rect">
            <a:avLst/>
          </a:prstGeom>
          <a:noFill/>
          <a:ln>
            <a:noFill/>
          </a:ln>
        </p:spPr>
      </p:pic>
      <p:sp>
        <p:nvSpPr>
          <p:cNvPr id="169" name="Google Shape;169;p16"/>
          <p:cNvSpPr/>
          <p:nvPr/>
        </p:nvSpPr>
        <p:spPr>
          <a:xfrm>
            <a:off x="2952750" y="3962400"/>
            <a:ext cx="571500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Occupation: </a:t>
            </a:r>
            <a:r>
              <a:rPr b="0" i="0" lang="en-US" sz="1200" u="none" cap="none" strike="noStrike">
                <a:solidFill>
                  <a:schemeClr val="dk1"/>
                </a:solidFill>
                <a:latin typeface="Arial"/>
                <a:ea typeface="Arial"/>
                <a:cs typeface="Arial"/>
                <a:sym typeface="Arial"/>
              </a:rPr>
              <a:t>Career change interest, current occupation, employment status, etc.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2022-05-16T19:40:43Z</dcterms:created>
  <dc:creator>PptxGenJS</dc:creator>
</cp:coreProperties>
</file>