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51435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jTF4q+oxsgixoSvRUS7j+h6BRD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 name="Google Shape;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 name="Google Shape;3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733b2b2285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1733b2b2285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1733b2b2285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12a8e2c6c7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12a8e2c6c7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g12a8e2c6c7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 name="Google Shape;5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81">
  <p:cSld name="BACKGROUND_IMAGE_18781">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6">
    <p:bg>
      <p:bgPr>
        <a:solidFill>
          <a:srgbClr val="FFFFFF"/>
        </a:solidFill>
      </p:bgPr>
    </p:bg>
    <p:spTree>
      <p:nvGrpSpPr>
        <p:cNvPr id="19" name="Shape 1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7">
    <p:bg>
      <p:bgPr>
        <a:solidFill>
          <a:srgbClr val="FFFFFF"/>
        </a:solidFill>
      </p:bgPr>
    </p:bg>
    <p:spTree>
      <p:nvGrpSpPr>
        <p:cNvPr id="20" name="Shape 2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8">
    <p:bg>
      <p:bgPr>
        <a:solidFill>
          <a:srgbClr val="FFFFFF"/>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9">
    <p:bg>
      <p:bgPr>
        <a:solidFill>
          <a:srgbClr val="FFFFFF"/>
        </a:solidFill>
      </p:bgPr>
    </p:bg>
    <p:spTree>
      <p:nvGrpSpPr>
        <p:cNvPr id="22" name="Shape 2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0">
    <p:bg>
      <p:bgPr>
        <a:solidFill>
          <a:srgbClr val="FFFFFF"/>
        </a:solidFill>
      </p:bgPr>
    </p:bg>
    <p:spTree>
      <p:nvGrpSpPr>
        <p:cNvPr id="23" name="Shape 2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1">
    <p:bg>
      <p:bgPr>
        <a:solidFill>
          <a:srgbClr val="FFFFFF"/>
        </a:solidFill>
      </p:bgPr>
    </p:bg>
    <p:spTree>
      <p:nvGrpSpPr>
        <p:cNvPr id="24" name="Shape 2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2">
    <p:bg>
      <p:bgPr>
        <a:solidFill>
          <a:srgbClr val="FFFFFF"/>
        </a:solidFill>
      </p:bgPr>
    </p:bg>
    <p:spTree>
      <p:nvGrpSpPr>
        <p:cNvPr id="25" name="Shape 2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3">
    <p:bg>
      <p:bgPr>
        <a:solidFill>
          <a:srgbClr val="FFFFFF"/>
        </a:solidFill>
      </p:bgPr>
    </p:bg>
    <p:spTree>
      <p:nvGrpSpPr>
        <p:cNvPr id="26" name="Shape 26"/>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14">
    <p:bg>
      <p:bgPr>
        <a:solidFill>
          <a:srgbClr val="FFFFFF"/>
        </a:solidFill>
      </p:bgPr>
    </p:bg>
    <p:spTree>
      <p:nvGrpSpPr>
        <p:cNvPr id="27" name="Shape 2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82">
  <p:cSld name="BACKGROUND_IMAGE_18782">
    <p:bg>
      <p:bgPr>
        <a:blipFill>
          <a:blip r:embed="rId2">
            <a:alphaModFix/>
          </a:blip>
          <a:stretch>
            <a:fillRect/>
          </a:stretch>
        </a:blipFill>
      </p:bgPr>
    </p:bg>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p:bg>
      <p:bgPr>
        <a:solidFill>
          <a:srgbClr val="FFFFFF"/>
        </a:solidFill>
      </p:bgPr>
    </p:bg>
    <p:spTree>
      <p:nvGrpSpPr>
        <p:cNvPr id="12" name="Shape 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IMAGE_18791">
  <p:cSld name="BACKGROUND_IMAGE_18791">
    <p:bg>
      <p:bgPr>
        <a:blipFill>
          <a:blip r:embed="rId2">
            <a:alphaModFix/>
          </a:blip>
          <a:stretch>
            <a:fillRect/>
          </a:stretch>
        </a:blipFill>
      </p:bgPr>
    </p:bg>
    <p:spTree>
      <p:nvGrpSpPr>
        <p:cNvPr id="13" name="Shape 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4" name="Shape 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2">
    <p:bg>
      <p:bgPr>
        <a:solidFill>
          <a:srgbClr val="FFFFFF"/>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3">
    <p:bg>
      <p:bgPr>
        <a:solidFill>
          <a:srgbClr val="FFFFFF"/>
        </a:solidFill>
      </p:bgPr>
    </p:bg>
    <p:spTree>
      <p:nvGrpSpPr>
        <p:cNvPr id="16" name="Shape 1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4">
    <p:bg>
      <p:bgPr>
        <a:solidFill>
          <a:srgbClr val="FFFFFF"/>
        </a:solidFill>
      </p:bgPr>
    </p:bg>
    <p:spTree>
      <p:nvGrpSpPr>
        <p:cNvPr id="17" name="Shape 1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_COLOR_FFFFFF">
  <p:cSld name="BACKGROUND_COLOR_FFFFFF 5">
    <p:bg>
      <p:bgPr>
        <a:solidFill>
          <a:srgbClr val="FFFFFF"/>
        </a:solidFill>
      </p:bgPr>
    </p:bg>
    <p:spTree>
      <p:nvGrpSpPr>
        <p:cNvPr id="18" name="Shape 1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jp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4.png"/><Relationship Id="rId7" Type="http://schemas.openxmlformats.org/officeDocument/2006/relationships/image" Target="../media/image32.png"/><Relationship Id="rId8"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jpg"/><Relationship Id="rId4" Type="http://schemas.openxmlformats.org/officeDocument/2006/relationships/image" Target="../media/image38.png"/><Relationship Id="rId5" Type="http://schemas.openxmlformats.org/officeDocument/2006/relationships/image" Target="../media/image34.png"/><Relationship Id="rId6"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29.png"/><Relationship Id="rId5" Type="http://schemas.openxmlformats.org/officeDocument/2006/relationships/image" Target="../media/image39.png"/><Relationship Id="rId6" Type="http://schemas.openxmlformats.org/officeDocument/2006/relationships/image" Target="../media/image42.png"/><Relationship Id="rId7"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5.png"/><Relationship Id="rId5" Type="http://schemas.openxmlformats.org/officeDocument/2006/relationships/image" Target="../media/image46.jpg"/><Relationship Id="rId6"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45.png"/><Relationship Id="rId5" Type="http://schemas.openxmlformats.org/officeDocument/2006/relationships/image" Target="../media/image47.png"/><Relationship Id="rId6"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7.png"/><Relationship Id="rId5" Type="http://schemas.openxmlformats.org/officeDocument/2006/relationships/image" Target="../media/image5.jpg"/><Relationship Id="rId6" Type="http://schemas.openxmlformats.org/officeDocument/2006/relationships/image" Target="../media/image9.jpg"/><Relationship Id="rId7" Type="http://schemas.openxmlformats.org/officeDocument/2006/relationships/image" Target="../media/image8.gif"/><Relationship Id="rId8"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2.jp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5.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5.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5.png"/><Relationship Id="rId5" Type="http://schemas.openxmlformats.org/officeDocument/2006/relationships/image" Target="../media/image26.jpg"/><Relationship Id="rId6" Type="http://schemas.openxmlformats.org/officeDocument/2006/relationships/image" Target="../media/image22.png"/><Relationship Id="rId7"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5.jpg"/><Relationship Id="rId4" Type="http://schemas.openxmlformats.org/officeDocument/2006/relationships/image" Target="../media/image24.png"/><Relationship Id="rId5" Type="http://schemas.openxmlformats.org/officeDocument/2006/relationships/hyperlink" Target="https://marketing.beamery.com/academy/state-of-talent-acquisition-2017" TargetMode="External"/><Relationship Id="rId6"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1"/>
          <p:cNvSpPr/>
          <p:nvPr/>
        </p:nvSpPr>
        <p:spPr>
          <a:xfrm>
            <a:off x="4286250" y="2190750"/>
            <a:ext cx="4572000" cy="47625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Recruitment Campaign</a:t>
            </a:r>
            <a:endParaRPr b="1" i="0" sz="2000" u="none" cap="none" strike="noStrike">
              <a:solidFill>
                <a:srgbClr val="FFFFFF"/>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000"/>
              <a:buFont typeface="Arial"/>
              <a:buNone/>
            </a:pPr>
            <a:r>
              <a:rPr b="1" i="0" lang="en-US" sz="2000" u="none" cap="none" strike="noStrike">
                <a:solidFill>
                  <a:srgbClr val="FFFFFF"/>
                </a:solidFill>
                <a:latin typeface="Arial"/>
                <a:ea typeface="Arial"/>
                <a:cs typeface="Arial"/>
                <a:sym typeface="Arial"/>
              </a:rPr>
              <a:t>Best Practices</a:t>
            </a:r>
            <a:endParaRPr b="0" i="0" sz="2000" u="none" cap="none" strike="noStrike">
              <a:solidFill>
                <a:schemeClr val="dk1"/>
              </a:solidFill>
              <a:latin typeface="Calibri"/>
              <a:ea typeface="Calibri"/>
              <a:cs typeface="Calibri"/>
              <a:sym typeface="Calibri"/>
            </a:endParaRPr>
          </a:p>
        </p:txBody>
      </p:sp>
      <p:sp>
        <p:nvSpPr>
          <p:cNvPr id="34" name="Google Shape;34;p1"/>
          <p:cNvSpPr/>
          <p:nvPr/>
        </p:nvSpPr>
        <p:spPr>
          <a:xfrm>
            <a:off x="4286250" y="1714500"/>
            <a:ext cx="4667250" cy="38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Saga Communications</a:t>
            </a:r>
            <a:endParaRPr b="0" i="0" sz="1600" u="none" cap="none" strike="noStrike">
              <a:solidFill>
                <a:schemeClr val="dk1"/>
              </a:solidFill>
              <a:latin typeface="Calibri"/>
              <a:ea typeface="Calibri"/>
              <a:cs typeface="Calibri"/>
              <a:sym typeface="Calibri"/>
            </a:endParaRPr>
          </a:p>
        </p:txBody>
      </p:sp>
      <p:pic>
        <p:nvPicPr>
          <p:cNvPr id="35" name="Google Shape;35;p1"/>
          <p:cNvPicPr preferRelativeResize="0"/>
          <p:nvPr/>
        </p:nvPicPr>
        <p:blipFill>
          <a:blip r:embed="rId3">
            <a:alphaModFix/>
          </a:blip>
          <a:stretch>
            <a:fillRect/>
          </a:stretch>
        </p:blipFill>
        <p:spPr>
          <a:xfrm>
            <a:off x="1498535" y="1645612"/>
            <a:ext cx="2385525" cy="1566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preencoded.png" id="175" name="Google Shape;175;p14"/>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176" name="Google Shape;176;p14"/>
          <p:cNvSpPr/>
          <p:nvPr/>
        </p:nvSpPr>
        <p:spPr>
          <a:xfrm>
            <a:off x="5905500" y="190500"/>
            <a:ext cx="666750" cy="66675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77" name="Google Shape;177;p14"/>
          <p:cNvPicPr preferRelativeResize="0"/>
          <p:nvPr/>
        </p:nvPicPr>
        <p:blipFill rotWithShape="1">
          <a:blip r:embed="rId4">
            <a:alphaModFix/>
          </a:blip>
          <a:srcRect b="0" l="0" r="0" t="0"/>
          <a:stretch/>
        </p:blipFill>
        <p:spPr>
          <a:xfrm>
            <a:off x="6001751" y="285750"/>
            <a:ext cx="537749" cy="565150"/>
          </a:xfrm>
          <a:prstGeom prst="rect">
            <a:avLst/>
          </a:prstGeom>
          <a:noFill/>
          <a:ln>
            <a:noFill/>
          </a:ln>
        </p:spPr>
      </p:pic>
      <p:pic>
        <p:nvPicPr>
          <p:cNvPr descr="preencoded.png" id="178" name="Google Shape;178;p14"/>
          <p:cNvPicPr preferRelativeResize="0"/>
          <p:nvPr/>
        </p:nvPicPr>
        <p:blipFill rotWithShape="1">
          <a:blip r:embed="rId5">
            <a:alphaModFix/>
          </a:blip>
          <a:srcRect b="0" l="0" r="0" t="0"/>
          <a:stretch/>
        </p:blipFill>
        <p:spPr>
          <a:xfrm>
            <a:off x="2286000" y="-94059"/>
            <a:ext cx="2095500" cy="1178719"/>
          </a:xfrm>
          <a:prstGeom prst="rect">
            <a:avLst/>
          </a:prstGeom>
          <a:noFill/>
          <a:ln>
            <a:noFill/>
          </a:ln>
        </p:spPr>
      </p:pic>
      <p:sp>
        <p:nvSpPr>
          <p:cNvPr id="179" name="Google Shape;179;p14"/>
          <p:cNvSpPr/>
          <p:nvPr/>
        </p:nvSpPr>
        <p:spPr>
          <a:xfrm>
            <a:off x="6762750" y="666750"/>
            <a:ext cx="2286000" cy="3333750"/>
          </a:xfrm>
          <a:prstGeom prst="rect">
            <a:avLst/>
          </a:prstGeom>
          <a:solidFill>
            <a:srgbClr val="23356D">
              <a:alpha val="8352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4"/>
          <p:cNvSpPr/>
          <p:nvPr/>
        </p:nvSpPr>
        <p:spPr>
          <a:xfrm>
            <a:off x="6858000" y="762000"/>
            <a:ext cx="2095500" cy="161925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Reach your ideal customers on the world's largest professional network.</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FFFFFF"/>
                </a:solidFill>
                <a:latin typeface="Arial"/>
                <a:ea typeface="Arial"/>
                <a:cs typeface="Arial"/>
                <a:sym typeface="Arial"/>
              </a:rPr>
              <a:t>Advertising on LinkedIn helps businesses of any size achieve their goals.</a:t>
            </a:r>
            <a:endParaRPr b="0" i="0" sz="1200" u="none" cap="none" strike="noStrike">
              <a:solidFill>
                <a:schemeClr val="dk1"/>
              </a:solidFill>
              <a:latin typeface="Calibri"/>
              <a:ea typeface="Calibri"/>
              <a:cs typeface="Calibri"/>
              <a:sym typeface="Calibri"/>
            </a:endParaRPr>
          </a:p>
        </p:txBody>
      </p:sp>
      <p:pic>
        <p:nvPicPr>
          <p:cNvPr descr="preencoded.png" id="181" name="Google Shape;181;p14"/>
          <p:cNvPicPr preferRelativeResize="0"/>
          <p:nvPr/>
        </p:nvPicPr>
        <p:blipFill rotWithShape="1">
          <a:blip r:embed="rId6">
            <a:alphaModFix/>
          </a:blip>
          <a:srcRect b="0" l="0" r="0" t="0"/>
          <a:stretch/>
        </p:blipFill>
        <p:spPr>
          <a:xfrm>
            <a:off x="6953319" y="2571750"/>
            <a:ext cx="1923912" cy="1149350"/>
          </a:xfrm>
          <a:prstGeom prst="rect">
            <a:avLst/>
          </a:prstGeom>
          <a:noFill/>
          <a:ln>
            <a:noFill/>
          </a:ln>
        </p:spPr>
      </p:pic>
      <p:sp>
        <p:nvSpPr>
          <p:cNvPr id="182" name="Google Shape;182;p14"/>
          <p:cNvSpPr/>
          <p:nvPr/>
        </p:nvSpPr>
        <p:spPr>
          <a:xfrm>
            <a:off x="1428750" y="762000"/>
            <a:ext cx="371475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Promote your business with LinkedIn ads</a:t>
            </a:r>
            <a:endParaRPr b="0" i="0" sz="1200" u="none" cap="none" strike="noStrike">
              <a:solidFill>
                <a:schemeClr val="dk1"/>
              </a:solidFill>
              <a:latin typeface="Calibri"/>
              <a:ea typeface="Calibri"/>
              <a:cs typeface="Calibri"/>
              <a:sym typeface="Calibri"/>
            </a:endParaRPr>
          </a:p>
        </p:txBody>
      </p:sp>
      <p:sp>
        <p:nvSpPr>
          <p:cNvPr id="183" name="Google Shape;183;p14"/>
          <p:cNvSpPr/>
          <p:nvPr/>
        </p:nvSpPr>
        <p:spPr>
          <a:xfrm>
            <a:off x="190500" y="1047750"/>
            <a:ext cx="6381750" cy="1714500"/>
          </a:xfrm>
          <a:prstGeom prst="rect">
            <a:avLst/>
          </a:prstGeom>
          <a:solidFill>
            <a:srgbClr val="71C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84" name="Google Shape;184;p14"/>
          <p:cNvPicPr preferRelativeResize="0"/>
          <p:nvPr/>
        </p:nvPicPr>
        <p:blipFill rotWithShape="1">
          <a:blip r:embed="rId7">
            <a:alphaModFix/>
          </a:blip>
          <a:srcRect b="0" l="0" r="0" t="0"/>
          <a:stretch/>
        </p:blipFill>
        <p:spPr>
          <a:xfrm>
            <a:off x="953664" y="1047750"/>
            <a:ext cx="4855423" cy="1784350"/>
          </a:xfrm>
          <a:prstGeom prst="rect">
            <a:avLst/>
          </a:prstGeom>
          <a:noFill/>
          <a:ln>
            <a:noFill/>
          </a:ln>
        </p:spPr>
      </p:pic>
      <p:cxnSp>
        <p:nvCxnSpPr>
          <p:cNvPr id="185" name="Google Shape;185;p14"/>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186" name="Google Shape;186;p14"/>
          <p:cNvPicPr preferRelativeResize="0"/>
          <p:nvPr/>
        </p:nvPicPr>
        <p:blipFill rotWithShape="1">
          <a:blip r:embed="rId8">
            <a:alphaModFix/>
          </a:blip>
          <a:srcRect b="0" l="0" r="0" t="0"/>
          <a:stretch/>
        </p:blipFill>
        <p:spPr>
          <a:xfrm>
            <a:off x="1622051" y="3048000"/>
            <a:ext cx="3309098" cy="1949450"/>
          </a:xfrm>
          <a:prstGeom prst="rect">
            <a:avLst/>
          </a:prstGeom>
          <a:noFill/>
          <a:ln>
            <a:noFill/>
          </a:ln>
        </p:spPr>
      </p:pic>
      <p:sp>
        <p:nvSpPr>
          <p:cNvPr id="187" name="Google Shape;187;p14"/>
          <p:cNvSpPr/>
          <p:nvPr/>
        </p:nvSpPr>
        <p:spPr>
          <a:xfrm>
            <a:off x="1524000" y="2857500"/>
            <a:ext cx="371475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How LinkedIn ads Targeting Works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preencoded.png" id="193" name="Google Shape;193;g1733b2b2285_1_0"/>
          <p:cNvPicPr preferRelativeResize="0"/>
          <p:nvPr/>
        </p:nvPicPr>
        <p:blipFill rotWithShape="1">
          <a:blip r:embed="rId3">
            <a:alphaModFix/>
          </a:blip>
          <a:srcRect b="0" l="0" r="0" t="0"/>
          <a:stretch/>
        </p:blipFill>
        <p:spPr>
          <a:xfrm>
            <a:off x="0" y="407"/>
            <a:ext cx="9156701" cy="5136337"/>
          </a:xfrm>
          <a:prstGeom prst="rect">
            <a:avLst/>
          </a:prstGeom>
          <a:noFill/>
          <a:ln>
            <a:noFill/>
          </a:ln>
        </p:spPr>
      </p:pic>
      <p:sp>
        <p:nvSpPr>
          <p:cNvPr id="194" name="Google Shape;194;g1733b2b2285_1_0"/>
          <p:cNvSpPr/>
          <p:nvPr/>
        </p:nvSpPr>
        <p:spPr>
          <a:xfrm>
            <a:off x="2762250" y="2286000"/>
            <a:ext cx="3619500" cy="857400"/>
          </a:xfrm>
          <a:prstGeom prst="rect">
            <a:avLst/>
          </a:prstGeom>
          <a:noFill/>
          <a:ln>
            <a:noFill/>
          </a:ln>
        </p:spPr>
        <p:txBody>
          <a:bodyPr anchorCtr="0" anchor="t" bIns="18275" lIns="18275" spcFirstLastPara="1" rIns="18275" wrap="square" tIns="18275">
            <a:noAutofit/>
          </a:bodyPr>
          <a:lstStyle/>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​Spread the Word about your Job Opening</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​Take Advantage of a Wide Applicant Pool</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​Review and Respond to Applications on the go</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None/>
            </a:pPr>
            <a:r>
              <a:rPr b="0" i="0" lang="en-US" sz="900" u="none" cap="none" strike="noStrike">
                <a:solidFill>
                  <a:srgbClr val="FFFFFF"/>
                </a:solidFill>
                <a:latin typeface="Arial"/>
                <a:ea typeface="Arial"/>
                <a:cs typeface="Arial"/>
                <a:sym typeface="Arial"/>
              </a:rPr>
              <a:t>​Reach Qualified People by Promoting Your Job Post</a:t>
            </a:r>
            <a:endParaRPr b="0" i="0" sz="900" u="none" cap="none" strike="noStrike">
              <a:solidFill>
                <a:schemeClr val="dk1"/>
              </a:solidFill>
              <a:latin typeface="Calibri"/>
              <a:ea typeface="Calibri"/>
              <a:cs typeface="Calibri"/>
              <a:sym typeface="Calibri"/>
            </a:endParaRPr>
          </a:p>
        </p:txBody>
      </p:sp>
      <p:pic>
        <p:nvPicPr>
          <p:cNvPr id="195" name="Google Shape;195;g1733b2b2285_1_0"/>
          <p:cNvPicPr preferRelativeResize="0"/>
          <p:nvPr/>
        </p:nvPicPr>
        <p:blipFill>
          <a:blip r:embed="rId4">
            <a:alphaModFix/>
          </a:blip>
          <a:stretch>
            <a:fillRect/>
          </a:stretch>
        </p:blipFill>
        <p:spPr>
          <a:xfrm>
            <a:off x="178150" y="1171600"/>
            <a:ext cx="6369826" cy="3572925"/>
          </a:xfrm>
          <a:prstGeom prst="rect">
            <a:avLst/>
          </a:prstGeom>
          <a:noFill/>
          <a:ln>
            <a:noFill/>
          </a:ln>
        </p:spPr>
      </p:pic>
      <p:sp>
        <p:nvSpPr>
          <p:cNvPr id="196" name="Google Shape;196;g1733b2b2285_1_0"/>
          <p:cNvSpPr/>
          <p:nvPr/>
        </p:nvSpPr>
        <p:spPr>
          <a:xfrm>
            <a:off x="6762750" y="666750"/>
            <a:ext cx="2286000" cy="3333900"/>
          </a:xfrm>
          <a:prstGeom prst="rect">
            <a:avLst/>
          </a:prstGeom>
          <a:solidFill>
            <a:srgbClr val="23356D">
              <a:alpha val="8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1733b2b2285_1_0"/>
          <p:cNvSpPr/>
          <p:nvPr/>
        </p:nvSpPr>
        <p:spPr>
          <a:xfrm>
            <a:off x="6858000" y="762000"/>
            <a:ext cx="2095500" cy="1619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None/>
            </a:pPr>
            <a:r>
              <a:rPr b="0" i="0" lang="en-US" sz="1200" u="none" cap="none" strike="noStrike">
                <a:solidFill>
                  <a:srgbClr val="FFFFFF"/>
                </a:solidFill>
                <a:latin typeface="Arial"/>
                <a:ea typeface="Arial"/>
                <a:cs typeface="Arial"/>
                <a:sym typeface="Arial"/>
              </a:rPr>
              <a:t>Reach your ideal customers on the world's largest professional network.</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None/>
            </a:pPr>
            <a:r>
              <a:rPr b="0" i="0" lang="en-US" sz="1200" u="none" cap="none" strike="noStrike">
                <a:solidFill>
                  <a:srgbClr val="FFFFFF"/>
                </a:solidFill>
                <a:latin typeface="Arial"/>
                <a:ea typeface="Arial"/>
                <a:cs typeface="Arial"/>
                <a:sym typeface="Arial"/>
              </a:rPr>
              <a:t>Advertising on LinkedIn helps businesses of any size achieve their goals.</a:t>
            </a:r>
            <a:endParaRPr b="0" i="0" sz="1200" u="none" cap="none" strike="noStrike">
              <a:solidFill>
                <a:schemeClr val="dk1"/>
              </a:solidFill>
              <a:latin typeface="Calibri"/>
              <a:ea typeface="Calibri"/>
              <a:cs typeface="Calibri"/>
              <a:sym typeface="Calibri"/>
            </a:endParaRPr>
          </a:p>
        </p:txBody>
      </p:sp>
      <p:pic>
        <p:nvPicPr>
          <p:cNvPr descr="preencoded.png" id="198" name="Google Shape;198;g1733b2b2285_1_0"/>
          <p:cNvPicPr preferRelativeResize="0"/>
          <p:nvPr/>
        </p:nvPicPr>
        <p:blipFill rotWithShape="1">
          <a:blip r:embed="rId5">
            <a:alphaModFix/>
          </a:blip>
          <a:srcRect b="0" l="0" r="0" t="0"/>
          <a:stretch/>
        </p:blipFill>
        <p:spPr>
          <a:xfrm>
            <a:off x="6953319" y="2571750"/>
            <a:ext cx="1923912" cy="1149350"/>
          </a:xfrm>
          <a:prstGeom prst="rect">
            <a:avLst/>
          </a:prstGeom>
          <a:noFill/>
          <a:ln>
            <a:noFill/>
          </a:ln>
        </p:spPr>
      </p:pic>
      <p:cxnSp>
        <p:nvCxnSpPr>
          <p:cNvPr id="199" name="Google Shape;199;g1733b2b2285_1_0"/>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200" name="Google Shape;200;g1733b2b2285_1_0"/>
          <p:cNvPicPr preferRelativeResize="0"/>
          <p:nvPr/>
        </p:nvPicPr>
        <p:blipFill rotWithShape="1">
          <a:blip r:embed="rId6">
            <a:alphaModFix/>
          </a:blip>
          <a:srcRect b="0" l="0" r="0" t="0"/>
          <a:stretch/>
        </p:blipFill>
        <p:spPr>
          <a:xfrm>
            <a:off x="2286000" y="-94059"/>
            <a:ext cx="2095501" cy="1178718"/>
          </a:xfrm>
          <a:prstGeom prst="rect">
            <a:avLst/>
          </a:prstGeom>
          <a:noFill/>
          <a:ln>
            <a:noFill/>
          </a:ln>
        </p:spPr>
      </p:pic>
      <p:sp>
        <p:nvSpPr>
          <p:cNvPr id="201" name="Google Shape;201;g1733b2b2285_1_0"/>
          <p:cNvSpPr/>
          <p:nvPr/>
        </p:nvSpPr>
        <p:spPr>
          <a:xfrm>
            <a:off x="1428750" y="762000"/>
            <a:ext cx="3714900" cy="38100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None/>
            </a:pPr>
            <a:r>
              <a:rPr b="1" i="0" lang="en-US" sz="1200" u="none" cap="none" strike="noStrike">
                <a:solidFill>
                  <a:srgbClr val="179AD3"/>
                </a:solidFill>
                <a:latin typeface="Arial"/>
                <a:ea typeface="Arial"/>
                <a:cs typeface="Arial"/>
                <a:sym typeface="Arial"/>
              </a:rPr>
              <a:t>Promote your business with LinkedIn ads</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preencoded.png" id="207" name="Google Shape;207;p15"/>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208" name="Google Shape;208;p15"/>
          <p:cNvSpPr/>
          <p:nvPr/>
        </p:nvSpPr>
        <p:spPr>
          <a:xfrm>
            <a:off x="5905500" y="190500"/>
            <a:ext cx="666750" cy="66675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09" name="Google Shape;209;p15"/>
          <p:cNvPicPr preferRelativeResize="0"/>
          <p:nvPr/>
        </p:nvPicPr>
        <p:blipFill rotWithShape="1">
          <a:blip r:embed="rId4">
            <a:alphaModFix/>
          </a:blip>
          <a:srcRect b="0" l="0" r="0" t="0"/>
          <a:stretch/>
        </p:blipFill>
        <p:spPr>
          <a:xfrm>
            <a:off x="6001751" y="285750"/>
            <a:ext cx="537749" cy="565150"/>
          </a:xfrm>
          <a:prstGeom prst="rect">
            <a:avLst/>
          </a:prstGeom>
          <a:noFill/>
          <a:ln>
            <a:noFill/>
          </a:ln>
        </p:spPr>
      </p:pic>
      <p:sp>
        <p:nvSpPr>
          <p:cNvPr id="210" name="Google Shape;210;p15"/>
          <p:cNvSpPr/>
          <p:nvPr/>
        </p:nvSpPr>
        <p:spPr>
          <a:xfrm>
            <a:off x="1619250" y="190500"/>
            <a:ext cx="3714750" cy="13335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179AD3"/>
                </a:solidFill>
                <a:latin typeface="Arial"/>
                <a:ea typeface="Arial"/>
                <a:cs typeface="Arial"/>
                <a:sym typeface="Arial"/>
              </a:rPr>
              <a:t>Find The Right Applicants For Your Job Opening</a:t>
            </a:r>
            <a:endParaRPr b="0" i="0" sz="2100" u="none" cap="none" strike="noStrike">
              <a:solidFill>
                <a:schemeClr val="dk1"/>
              </a:solidFill>
              <a:latin typeface="Calibri"/>
              <a:ea typeface="Calibri"/>
              <a:cs typeface="Calibri"/>
              <a:sym typeface="Calibri"/>
            </a:endParaRPr>
          </a:p>
        </p:txBody>
      </p:sp>
      <p:sp>
        <p:nvSpPr>
          <p:cNvPr id="211" name="Google Shape;211;p15"/>
          <p:cNvSpPr/>
          <p:nvPr/>
        </p:nvSpPr>
        <p:spPr>
          <a:xfrm>
            <a:off x="190500" y="1047750"/>
            <a:ext cx="6381750" cy="2095500"/>
          </a:xfrm>
          <a:prstGeom prst="rect">
            <a:avLst/>
          </a:prstGeom>
          <a:solidFill>
            <a:srgbClr val="179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12" name="Google Shape;212;p15"/>
          <p:cNvCxnSpPr/>
          <p:nvPr/>
        </p:nvCxnSpPr>
        <p:spPr>
          <a:xfrm>
            <a:off x="6953250" y="2333625"/>
            <a:ext cx="1905000" cy="0"/>
          </a:xfrm>
          <a:prstGeom prst="straightConnector1">
            <a:avLst/>
          </a:prstGeom>
          <a:noFill/>
          <a:ln cap="flat" cmpd="sng" w="19050">
            <a:solidFill>
              <a:srgbClr val="179AD3"/>
            </a:solidFill>
            <a:prstDash val="solid"/>
            <a:round/>
            <a:headEnd len="sm" w="sm" type="none"/>
            <a:tailEnd len="sm" w="sm" type="none"/>
          </a:ln>
        </p:spPr>
      </p:cxnSp>
      <p:pic>
        <p:nvPicPr>
          <p:cNvPr descr="preencoded.png" id="213" name="Google Shape;213;p15"/>
          <p:cNvPicPr preferRelativeResize="0"/>
          <p:nvPr/>
        </p:nvPicPr>
        <p:blipFill rotWithShape="1">
          <a:blip r:embed="rId5">
            <a:alphaModFix/>
          </a:blip>
          <a:srcRect b="0" l="0" r="0" t="0"/>
          <a:stretch/>
        </p:blipFill>
        <p:spPr>
          <a:xfrm>
            <a:off x="190500" y="-95250"/>
            <a:ext cx="1333500" cy="1333500"/>
          </a:xfrm>
          <a:prstGeom prst="rect">
            <a:avLst/>
          </a:prstGeom>
          <a:noFill/>
          <a:ln>
            <a:noFill/>
          </a:ln>
        </p:spPr>
      </p:pic>
      <p:pic>
        <p:nvPicPr>
          <p:cNvPr descr="preencoded.png" id="214" name="Google Shape;214;p15"/>
          <p:cNvPicPr preferRelativeResize="0"/>
          <p:nvPr/>
        </p:nvPicPr>
        <p:blipFill rotWithShape="1">
          <a:blip r:embed="rId6">
            <a:alphaModFix/>
          </a:blip>
          <a:srcRect b="0" l="0" r="0" t="0"/>
          <a:stretch/>
        </p:blipFill>
        <p:spPr>
          <a:xfrm>
            <a:off x="286195" y="1143000"/>
            <a:ext cx="2043811" cy="1930400"/>
          </a:xfrm>
          <a:prstGeom prst="rect">
            <a:avLst/>
          </a:prstGeom>
          <a:noFill/>
          <a:ln>
            <a:noFill/>
          </a:ln>
        </p:spPr>
      </p:pic>
      <p:pic>
        <p:nvPicPr>
          <p:cNvPr descr="preencoded.png" id="215" name="Google Shape;215;p15"/>
          <p:cNvPicPr preferRelativeResize="0"/>
          <p:nvPr/>
        </p:nvPicPr>
        <p:blipFill rotWithShape="1">
          <a:blip r:embed="rId7">
            <a:alphaModFix/>
          </a:blip>
          <a:srcRect b="0" l="0" r="0" t="0"/>
          <a:stretch/>
        </p:blipFill>
        <p:spPr>
          <a:xfrm>
            <a:off x="6764822" y="1238250"/>
            <a:ext cx="2161206" cy="1612900"/>
          </a:xfrm>
          <a:prstGeom prst="rect">
            <a:avLst/>
          </a:prstGeom>
          <a:noFill/>
          <a:ln cap="flat" cmpd="sng" w="38100">
            <a:solidFill>
              <a:srgbClr val="FFFF00"/>
            </a:solidFill>
            <a:prstDash val="solid"/>
            <a:round/>
            <a:headEnd len="sm" w="sm" type="none"/>
            <a:tailEnd len="sm" w="sm" type="none"/>
          </a:ln>
        </p:spPr>
      </p:pic>
      <p:sp>
        <p:nvSpPr>
          <p:cNvPr id="216" name="Google Shape;216;p15"/>
          <p:cNvSpPr/>
          <p:nvPr/>
        </p:nvSpPr>
        <p:spPr>
          <a:xfrm>
            <a:off x="6953250" y="3619500"/>
            <a:ext cx="19050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FFFFFF"/>
                </a:solidFill>
                <a:latin typeface="Arial"/>
                <a:ea typeface="Arial"/>
                <a:cs typeface="Arial"/>
                <a:sym typeface="Arial"/>
              </a:rPr>
              <a:t>One in five minutes on mobile is spent on Instagram or Facebook. That’s more than the next 10 mobile platforms combined!</a:t>
            </a:r>
            <a:endParaRPr b="0" i="0" sz="900" u="none" cap="none" strike="noStrike">
              <a:solidFill>
                <a:schemeClr val="dk1"/>
              </a:solidFill>
              <a:latin typeface="Calibri"/>
              <a:ea typeface="Calibri"/>
              <a:cs typeface="Calibri"/>
              <a:sym typeface="Calibri"/>
            </a:endParaRPr>
          </a:p>
        </p:txBody>
      </p:sp>
      <p:sp>
        <p:nvSpPr>
          <p:cNvPr id="217" name="Google Shape;217;p15"/>
          <p:cNvSpPr/>
          <p:nvPr/>
        </p:nvSpPr>
        <p:spPr>
          <a:xfrm>
            <a:off x="7239000" y="3048000"/>
            <a:ext cx="13335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71C7EB"/>
                </a:solidFill>
                <a:latin typeface="Arial"/>
                <a:ea typeface="Arial"/>
                <a:cs typeface="Arial"/>
                <a:sym typeface="Arial"/>
              </a:rPr>
              <a:t>1 in 5</a:t>
            </a:r>
            <a:endParaRPr b="0" i="0" sz="2500" u="none" cap="none" strike="noStrike">
              <a:solidFill>
                <a:schemeClr val="dk1"/>
              </a:solidFill>
              <a:latin typeface="Calibri"/>
              <a:ea typeface="Calibri"/>
              <a:cs typeface="Calibri"/>
              <a:sym typeface="Calibri"/>
            </a:endParaRPr>
          </a:p>
        </p:txBody>
      </p:sp>
      <p:sp>
        <p:nvSpPr>
          <p:cNvPr id="218" name="Google Shape;218;p15"/>
          <p:cNvSpPr/>
          <p:nvPr/>
        </p:nvSpPr>
        <p:spPr>
          <a:xfrm>
            <a:off x="2476500" y="1238250"/>
            <a:ext cx="4000500" cy="1714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100"/>
              <a:buFont typeface="Arial"/>
              <a:buNone/>
            </a:pPr>
            <a:r>
              <a:rPr b="1" i="0" lang="en-US" sz="1100" u="none" cap="none" strike="noStrike">
                <a:solidFill>
                  <a:srgbClr val="FFFFFF"/>
                </a:solidFill>
                <a:latin typeface="Arial"/>
                <a:ea typeface="Arial"/>
                <a:cs typeface="Arial"/>
                <a:sym typeface="Arial"/>
              </a:rPr>
              <a:t>Facebook recruitment</a:t>
            </a:r>
            <a:r>
              <a:rPr b="0" i="0" lang="en-US" sz="1100" u="none" cap="none" strike="noStrike">
                <a:solidFill>
                  <a:srgbClr val="FFFFFF"/>
                </a:solidFill>
                <a:latin typeface="Arial"/>
                <a:ea typeface="Arial"/>
                <a:cs typeface="Arial"/>
                <a:sym typeface="Arial"/>
              </a:rPr>
              <a:t> offers a great, but underutilized opportunity to proactively search for candidates. Did you know that you can use Facebook as a proactive sourcing tool? You can find potential candidates using Facebook search option - and you don't even need to have a company Facebook page to do it</a:t>
            </a:r>
            <a:endParaRPr b="0" i="0" sz="1100" u="none" cap="none" strike="noStrike">
              <a:solidFill>
                <a:schemeClr val="dk1"/>
              </a:solidFill>
              <a:latin typeface="Calibri"/>
              <a:ea typeface="Calibri"/>
              <a:cs typeface="Calibri"/>
              <a:sym typeface="Calibri"/>
            </a:endParaRPr>
          </a:p>
        </p:txBody>
      </p:sp>
      <p:sp>
        <p:nvSpPr>
          <p:cNvPr id="219" name="Google Shape;219;p15"/>
          <p:cNvSpPr/>
          <p:nvPr/>
        </p:nvSpPr>
        <p:spPr>
          <a:xfrm>
            <a:off x="285750" y="3619500"/>
            <a:ext cx="1905000" cy="28575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CANDIDATES CAN APPLY </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0" name="Google Shape;220;p15"/>
          <p:cNvSpPr/>
          <p:nvPr/>
        </p:nvSpPr>
        <p:spPr>
          <a:xfrm>
            <a:off x="190500" y="4000500"/>
            <a:ext cx="2095500" cy="857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Candidates can easily apply for your open position on your Facebook Page and job posting, without leaving the Facebook App.  </a:t>
            </a:r>
            <a:br>
              <a:rPr b="0" i="0" lang="en-US" sz="900" u="none" cap="none" strike="noStrike">
                <a:solidFill>
                  <a:srgbClr val="179AD3"/>
                </a:solidFill>
                <a:latin typeface="Arial"/>
                <a:ea typeface="Arial"/>
                <a:cs typeface="Arial"/>
                <a:sym typeface="Arial"/>
              </a:rPr>
            </a:b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21" name="Google Shape;221;p15"/>
          <p:cNvSpPr/>
          <p:nvPr/>
        </p:nvSpPr>
        <p:spPr>
          <a:xfrm>
            <a:off x="2762250" y="2286000"/>
            <a:ext cx="3619500" cy="857250"/>
          </a:xfrm>
          <a:prstGeom prst="rect">
            <a:avLst/>
          </a:prstGeom>
          <a:noFill/>
          <a:ln>
            <a:noFill/>
          </a:ln>
        </p:spPr>
        <p:txBody>
          <a:bodyPr anchorCtr="0" anchor="t" bIns="18275" lIns="18275" spcFirstLastPara="1" rIns="18275" wrap="square" tIns="18275">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​Spread the Word about your Job Opening</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​Take Advantage of a Wide Applicant Pool</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​Review and Respond to Applications on the go</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​Reach Qualified People by Promoting Your Job Post</a:t>
            </a:r>
            <a:endParaRPr b="0" i="0" sz="900" u="none" cap="none" strike="noStrike">
              <a:solidFill>
                <a:schemeClr val="dk1"/>
              </a:solidFill>
              <a:latin typeface="Calibri"/>
              <a:ea typeface="Calibri"/>
              <a:cs typeface="Calibri"/>
              <a:sym typeface="Calibri"/>
            </a:endParaRPr>
          </a:p>
        </p:txBody>
      </p:sp>
      <p:sp>
        <p:nvSpPr>
          <p:cNvPr id="222" name="Google Shape;222;p15"/>
          <p:cNvSpPr/>
          <p:nvPr/>
        </p:nvSpPr>
        <p:spPr>
          <a:xfrm>
            <a:off x="2476500" y="3619500"/>
            <a:ext cx="1905000" cy="38100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MANAGE APPLICANTS</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3" name="Google Shape;223;p15"/>
          <p:cNvSpPr/>
          <p:nvPr/>
        </p:nvSpPr>
        <p:spPr>
          <a:xfrm>
            <a:off x="4667250" y="3619500"/>
            <a:ext cx="1809750" cy="285750"/>
          </a:xfrm>
          <a:prstGeom prst="rect">
            <a:avLst/>
          </a:prstGeom>
          <a:solidFill>
            <a:srgbClr val="FFFF00"/>
          </a:solid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SCHEDULE &amp; HIRE</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24" name="Google Shape;224;p15"/>
          <p:cNvSpPr/>
          <p:nvPr/>
        </p:nvSpPr>
        <p:spPr>
          <a:xfrm>
            <a:off x="2381250" y="4000500"/>
            <a:ext cx="2095500" cy="1238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Keep track of applicants with the jobs management tools where you can easily organize interviews and manage the status of applications. </a:t>
            </a: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25" name="Google Shape;225;p15"/>
          <p:cNvSpPr/>
          <p:nvPr/>
        </p:nvSpPr>
        <p:spPr>
          <a:xfrm>
            <a:off x="4572000" y="4000500"/>
            <a:ext cx="200025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0" i="0" lang="en-US" sz="900" u="none" cap="none" strike="noStrike">
                <a:solidFill>
                  <a:srgbClr val="179AD3"/>
                </a:solidFill>
                <a:latin typeface="Arial"/>
                <a:ea typeface="Arial"/>
                <a:cs typeface="Arial"/>
                <a:sym typeface="Arial"/>
              </a:rPr>
              <a:t>Through your Facebook Messenger Portal you can easily schedule times to interview and move to the next steps for hiring the best candidate</a:t>
            </a:r>
            <a:br>
              <a:rPr b="0" i="0" lang="en-US" sz="900" u="none" cap="none" strike="noStrike">
                <a:solidFill>
                  <a:srgbClr val="179AD3"/>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preencoded.png" id="231" name="Google Shape;231;p10"/>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232" name="Google Shape;232;p10"/>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Display Advertising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233" name="Google Shape;233;p10"/>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Reach the right audience of potential applicants to brand your business and build awareness of your open positions.</a:t>
            </a:r>
            <a:endParaRPr b="0" i="0" sz="900" u="none" cap="none" strike="noStrike">
              <a:solidFill>
                <a:schemeClr val="dk1"/>
              </a:solidFill>
              <a:latin typeface="Calibri"/>
              <a:ea typeface="Calibri"/>
              <a:cs typeface="Calibri"/>
              <a:sym typeface="Calibri"/>
            </a:endParaRPr>
          </a:p>
        </p:txBody>
      </p:sp>
      <p:sp>
        <p:nvSpPr>
          <p:cNvPr id="234" name="Google Shape;234;p10"/>
          <p:cNvSpPr/>
          <p:nvPr/>
        </p:nvSpPr>
        <p:spPr>
          <a:xfrm>
            <a:off x="762000" y="1143000"/>
            <a:ext cx="3714750" cy="57150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Reach more people in more places online.</a:t>
            </a:r>
            <a:endParaRPr b="0" i="0" sz="1400" u="none" cap="none" strike="noStrike">
              <a:solidFill>
                <a:schemeClr val="dk1"/>
              </a:solidFill>
              <a:latin typeface="Calibri"/>
              <a:ea typeface="Calibri"/>
              <a:cs typeface="Calibri"/>
              <a:sym typeface="Calibri"/>
            </a:endParaRPr>
          </a:p>
        </p:txBody>
      </p:sp>
      <p:sp>
        <p:nvSpPr>
          <p:cNvPr id="235" name="Google Shape;235;p10"/>
          <p:cNvSpPr/>
          <p:nvPr/>
        </p:nvSpPr>
        <p:spPr>
          <a:xfrm>
            <a:off x="762000" y="1428750"/>
            <a:ext cx="34290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Display ads can help you promote your business when people are browsing online, watching YouTube videos, checking Gmail, or using mobile devices and apps.</a:t>
            </a:r>
            <a:endParaRPr b="0" i="0" sz="900" u="none" cap="none" strike="noStrike">
              <a:solidFill>
                <a:schemeClr val="dk1"/>
              </a:solidFill>
              <a:latin typeface="Calibri"/>
              <a:ea typeface="Calibri"/>
              <a:cs typeface="Calibri"/>
              <a:sym typeface="Calibri"/>
            </a:endParaRPr>
          </a:p>
        </p:txBody>
      </p:sp>
      <p:sp>
        <p:nvSpPr>
          <p:cNvPr id="236" name="Google Shape;236;p10"/>
          <p:cNvSpPr/>
          <p:nvPr/>
        </p:nvSpPr>
        <p:spPr>
          <a:xfrm>
            <a:off x="762000" y="2190750"/>
            <a:ext cx="3619500" cy="28575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Target people anywhere, anytime, on any device.</a:t>
            </a:r>
            <a:endParaRPr b="0" i="0" sz="1200" u="none" cap="none" strike="noStrike">
              <a:solidFill>
                <a:schemeClr val="dk1"/>
              </a:solidFill>
              <a:latin typeface="Calibri"/>
              <a:ea typeface="Calibri"/>
              <a:cs typeface="Calibri"/>
              <a:sym typeface="Calibri"/>
            </a:endParaRPr>
          </a:p>
        </p:txBody>
      </p:sp>
      <p:sp>
        <p:nvSpPr>
          <p:cNvPr id="237" name="Google Shape;237;p10"/>
          <p:cNvSpPr/>
          <p:nvPr/>
        </p:nvSpPr>
        <p:spPr>
          <a:xfrm>
            <a:off x="762000" y="2476500"/>
            <a:ext cx="1238400" cy="12846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179AD3"/>
                </a:solidFill>
                <a:latin typeface="Arial"/>
                <a:ea typeface="Arial"/>
                <a:cs typeface="Arial"/>
                <a:sym typeface="Arial"/>
              </a:rPr>
              <a:t>• Mobile/Desktop</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Dynamic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Geographic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Retargeting</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Native</a:t>
            </a:r>
            <a:br>
              <a:rPr b="0"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38" name="Google Shape;238;p10"/>
          <p:cNvSpPr/>
          <p:nvPr/>
        </p:nvSpPr>
        <p:spPr>
          <a:xfrm>
            <a:off x="2381250" y="2476500"/>
            <a:ext cx="1619250" cy="104775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179AD3"/>
                </a:solidFill>
                <a:latin typeface="Arial"/>
                <a:ea typeface="Arial"/>
                <a:cs typeface="Arial"/>
                <a:sym typeface="Arial"/>
              </a:rPr>
              <a:t>• Demographic</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Behavioral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Category Contextual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Keyword Contextual</a:t>
            </a:r>
            <a:br>
              <a:rPr b="0" i="0" lang="en-US" sz="1200" u="none" cap="none" strike="noStrike">
                <a:solidFill>
                  <a:srgbClr val="179AD3"/>
                </a:solidFill>
                <a:latin typeface="Arial"/>
                <a:ea typeface="Arial"/>
                <a:cs typeface="Arial"/>
                <a:sym typeface="Arial"/>
              </a:rPr>
            </a:br>
            <a:r>
              <a:rPr b="0" i="0" lang="en-US" sz="1200" u="none" cap="none" strike="noStrike">
                <a:solidFill>
                  <a:srgbClr val="179AD3"/>
                </a:solidFill>
                <a:latin typeface="Arial"/>
                <a:ea typeface="Arial"/>
                <a:cs typeface="Arial"/>
                <a:sym typeface="Arial"/>
              </a:rPr>
              <a:t>• CRM Targeting</a:t>
            </a:r>
            <a:br>
              <a:rPr b="0"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cxnSp>
        <p:nvCxnSpPr>
          <p:cNvPr id="239" name="Google Shape;239;p10"/>
          <p:cNvCxnSpPr/>
          <p:nvPr/>
        </p:nvCxnSpPr>
        <p:spPr>
          <a:xfrm>
            <a:off x="762000" y="2047875"/>
            <a:ext cx="3810000" cy="0"/>
          </a:xfrm>
          <a:prstGeom prst="straightConnector1">
            <a:avLst/>
          </a:prstGeom>
          <a:noFill/>
          <a:ln cap="flat" cmpd="sng" w="19050">
            <a:solidFill>
              <a:srgbClr val="179AD3"/>
            </a:solidFill>
            <a:prstDash val="solid"/>
            <a:round/>
            <a:headEnd len="sm" w="sm" type="none"/>
            <a:tailEnd len="sm" w="sm" type="none"/>
          </a:ln>
        </p:spPr>
      </p:cxnSp>
      <p:cxnSp>
        <p:nvCxnSpPr>
          <p:cNvPr id="240" name="Google Shape;240;p10"/>
          <p:cNvCxnSpPr/>
          <p:nvPr/>
        </p:nvCxnSpPr>
        <p:spPr>
          <a:xfrm>
            <a:off x="4619625" y="1143000"/>
            <a:ext cx="0" cy="2286000"/>
          </a:xfrm>
          <a:prstGeom prst="straightConnector1">
            <a:avLst/>
          </a:prstGeom>
          <a:noFill/>
          <a:ln cap="flat" cmpd="sng" w="19050">
            <a:solidFill>
              <a:srgbClr val="179AD3"/>
            </a:solidFill>
            <a:prstDash val="solid"/>
            <a:round/>
            <a:headEnd len="sm" w="sm" type="none"/>
            <a:tailEnd len="sm" w="sm" type="none"/>
          </a:ln>
        </p:spPr>
      </p:cxnSp>
      <p:sp>
        <p:nvSpPr>
          <p:cNvPr id="241" name="Google Shape;241;p10"/>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42" name="Google Shape;242;p10"/>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grpSp>
        <p:nvGrpSpPr>
          <p:cNvPr id="243" name="Google Shape;243;p10"/>
          <p:cNvGrpSpPr/>
          <p:nvPr/>
        </p:nvGrpSpPr>
        <p:grpSpPr>
          <a:xfrm>
            <a:off x="4667669" y="1047750"/>
            <a:ext cx="3612311" cy="2571750"/>
            <a:chOff x="4667669" y="1047750"/>
            <a:chExt cx="3612311" cy="2571750"/>
          </a:xfrm>
        </p:grpSpPr>
        <p:pic>
          <p:nvPicPr>
            <p:cNvPr descr="preencoded.png" id="244" name="Google Shape;244;p10"/>
            <p:cNvPicPr preferRelativeResize="0"/>
            <p:nvPr/>
          </p:nvPicPr>
          <p:blipFill rotWithShape="1">
            <a:blip r:embed="rId5">
              <a:alphaModFix/>
            </a:blip>
            <a:srcRect b="0" l="0" r="0" t="0"/>
            <a:stretch/>
          </p:blipFill>
          <p:spPr>
            <a:xfrm>
              <a:off x="4667669" y="1047750"/>
              <a:ext cx="3612311" cy="2571750"/>
            </a:xfrm>
            <a:prstGeom prst="rect">
              <a:avLst/>
            </a:prstGeom>
            <a:noFill/>
            <a:ln>
              <a:noFill/>
            </a:ln>
          </p:spPr>
        </p:pic>
        <p:sp>
          <p:nvSpPr>
            <p:cNvPr id="245" name="Google Shape;245;p10"/>
            <p:cNvSpPr txBox="1"/>
            <p:nvPr/>
          </p:nvSpPr>
          <p:spPr>
            <a:xfrm>
              <a:off x="6538325" y="1284225"/>
              <a:ext cx="414600" cy="107700"/>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applicants</a:t>
              </a:r>
              <a:endParaRPr b="0" i="0" sz="700" u="none" cap="none" strike="noStrike">
                <a:solidFill>
                  <a:srgbClr val="000000"/>
                </a:solidFill>
                <a:latin typeface="Arial"/>
                <a:ea typeface="Arial"/>
                <a:cs typeface="Arial"/>
                <a:sym typeface="Arial"/>
              </a:endParaRPr>
            </a:p>
          </p:txBody>
        </p:sp>
      </p:grpSp>
      <p:pic>
        <p:nvPicPr>
          <p:cNvPr descr="preencoded.png" id="246" name="Google Shape;246;p10"/>
          <p:cNvPicPr preferRelativeResize="0"/>
          <p:nvPr/>
        </p:nvPicPr>
        <p:blipFill rotWithShape="1">
          <a:blip r:embed="rId6">
            <a:alphaModFix/>
          </a:blip>
          <a:srcRect b="0" l="0" r="0" t="0"/>
          <a:stretch/>
        </p:blipFill>
        <p:spPr>
          <a:xfrm>
            <a:off x="6001704" y="3048000"/>
            <a:ext cx="3020692" cy="2051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preencoded.png" id="252" name="Google Shape;252;p9"/>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253" name="Google Shape;253;p9"/>
          <p:cNvSpPr/>
          <p:nvPr/>
        </p:nvSpPr>
        <p:spPr>
          <a:xfrm>
            <a:off x="190500" y="381000"/>
            <a:ext cx="2571750" cy="4000500"/>
          </a:xfrm>
          <a:prstGeom prst="rect">
            <a:avLst/>
          </a:prstGeom>
          <a:solidFill>
            <a:srgbClr val="23356D">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285750" y="476250"/>
            <a:ext cx="2381100" cy="5169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Reach Potential Applicants Where They’re Watching</a:t>
            </a:r>
            <a:endParaRPr b="0" i="0" sz="1200" u="none" cap="none" strike="noStrike">
              <a:solidFill>
                <a:schemeClr val="dk1"/>
              </a:solidFill>
              <a:latin typeface="Calibri"/>
              <a:ea typeface="Calibri"/>
              <a:cs typeface="Calibri"/>
              <a:sym typeface="Calibri"/>
            </a:endParaRPr>
          </a:p>
        </p:txBody>
      </p:sp>
      <p:sp>
        <p:nvSpPr>
          <p:cNvPr id="255" name="Google Shape;255;p9"/>
          <p:cNvSpPr/>
          <p:nvPr/>
        </p:nvSpPr>
        <p:spPr>
          <a:xfrm>
            <a:off x="285750" y="952500"/>
            <a:ext cx="2476500" cy="12912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Use Google’s in-market audiences to target users who are looking for employment in specific industries. Or use affinity audiences to target users based on their interests and habits. YouTube connects you to the people who matter most to your business.</a:t>
            </a:r>
            <a:br>
              <a:rPr b="0" i="0" lang="en-US" sz="900" u="none" cap="none" strike="noStrike">
                <a:solidFill>
                  <a:srgbClr val="FFFFFF"/>
                </a:solidFill>
                <a:latin typeface="Arial"/>
                <a:ea typeface="Arial"/>
                <a:cs typeface="Arial"/>
                <a:sym typeface="Arial"/>
              </a:rPr>
            </a:br>
            <a:br>
              <a:rPr b="0" i="0" lang="en-US" sz="900" u="none" cap="none" strike="noStrike">
                <a:solidFill>
                  <a:srgbClr val="FFFFFF"/>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56" name="Google Shape;256;p9"/>
          <p:cNvSpPr/>
          <p:nvPr/>
        </p:nvSpPr>
        <p:spPr>
          <a:xfrm>
            <a:off x="285750" y="2190750"/>
            <a:ext cx="2381400" cy="2859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Show Up When It Counts</a:t>
            </a:r>
            <a:br>
              <a:rPr b="1" i="0" lang="en-US" sz="1200" u="none" cap="none" strike="noStrike">
                <a:solidFill>
                  <a:srgbClr val="FFFFFF"/>
                </a:solidFill>
                <a:latin typeface="Arial"/>
                <a:ea typeface="Arial"/>
                <a:cs typeface="Arial"/>
                <a:sym typeface="Arial"/>
              </a:rPr>
            </a:br>
            <a:br>
              <a:rPr b="1" i="0" lang="en-US" sz="1200" u="none" cap="none" strike="noStrike">
                <a:solidFill>
                  <a:srgbClr val="FFFFFF"/>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57" name="Google Shape;257;p9"/>
          <p:cNvSpPr/>
          <p:nvPr/>
        </p:nvSpPr>
        <p:spPr>
          <a:xfrm>
            <a:off x="285750" y="2476500"/>
            <a:ext cx="2381100" cy="760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Turn viewers into applicants, on any budget. YouTube Ads uses Google data to serve your message to the right people at the right moment.</a:t>
            </a:r>
            <a:endParaRPr b="0" i="0" sz="900" u="none" cap="none" strike="noStrike">
              <a:solidFill>
                <a:schemeClr val="dk1"/>
              </a:solidFill>
              <a:latin typeface="Calibri"/>
              <a:ea typeface="Calibri"/>
              <a:cs typeface="Calibri"/>
              <a:sym typeface="Calibri"/>
            </a:endParaRPr>
          </a:p>
        </p:txBody>
      </p:sp>
      <p:sp>
        <p:nvSpPr>
          <p:cNvPr id="258" name="Google Shape;258;p9"/>
          <p:cNvSpPr/>
          <p:nvPr/>
        </p:nvSpPr>
        <p:spPr>
          <a:xfrm>
            <a:off x="285750" y="3295650"/>
            <a:ext cx="2381400" cy="2859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FFFFFF"/>
                </a:solidFill>
                <a:latin typeface="Arial"/>
                <a:ea typeface="Arial"/>
                <a:cs typeface="Arial"/>
                <a:sym typeface="Arial"/>
              </a:rPr>
              <a:t>See The Results You Want</a:t>
            </a:r>
            <a:br>
              <a:rPr b="1" i="0" lang="en-US" sz="1200" u="none" cap="none" strike="noStrike">
                <a:solidFill>
                  <a:srgbClr val="FFFFFF"/>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259" name="Google Shape;259;p9"/>
          <p:cNvSpPr/>
          <p:nvPr/>
        </p:nvSpPr>
        <p:spPr>
          <a:xfrm>
            <a:off x="285750" y="3581400"/>
            <a:ext cx="2381100" cy="8571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FFFFFF"/>
                </a:solidFill>
                <a:latin typeface="Arial"/>
                <a:ea typeface="Arial"/>
                <a:cs typeface="Arial"/>
                <a:sym typeface="Arial"/>
              </a:rPr>
              <a:t>YouTube Ads make it easy for people to choose your business. Get more website traffic and applicants.</a:t>
            </a:r>
            <a:br>
              <a:rPr b="0" i="0" lang="en-US" sz="900" u="none" cap="none" strike="noStrike">
                <a:solidFill>
                  <a:srgbClr val="FFFFFF"/>
                </a:solidFill>
                <a:latin typeface="Arial"/>
                <a:ea typeface="Arial"/>
                <a:cs typeface="Arial"/>
                <a:sym typeface="Arial"/>
              </a:rPr>
            </a:br>
            <a:br>
              <a:rPr b="0" i="0" lang="en-US" sz="900" u="none" cap="none" strike="noStrike">
                <a:solidFill>
                  <a:srgbClr val="FFFFFF"/>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sp>
        <p:nvSpPr>
          <p:cNvPr id="260" name="Google Shape;260;p9"/>
          <p:cNvSpPr/>
          <p:nvPr/>
        </p:nvSpPr>
        <p:spPr>
          <a:xfrm>
            <a:off x="2952750" y="857250"/>
            <a:ext cx="5715000" cy="476250"/>
          </a:xfrm>
          <a:prstGeom prst="rect">
            <a:avLst/>
          </a:prstGeom>
          <a:noFill/>
          <a:ln>
            <a:noFill/>
          </a:ln>
        </p:spPr>
        <p:txBody>
          <a:bodyPr anchorCtr="0" anchor="t" bIns="0" lIns="0" spcFirstLastPara="1" rIns="0" wrap="square" tIns="0">
            <a:noAutofit/>
          </a:bodyPr>
          <a:lstStyle/>
          <a:p>
            <a:pPr indent="0" lvl="0" marL="0" marR="0" rtl="0" algn="ctr">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Use the power of video to showcase the benefits of working for your company and highlight your open positions.</a:t>
            </a:r>
            <a:endParaRPr b="0" i="0" sz="1200" u="none" cap="none" strike="noStrike">
              <a:solidFill>
                <a:schemeClr val="dk1"/>
              </a:solidFill>
              <a:latin typeface="Calibri"/>
              <a:ea typeface="Calibri"/>
              <a:cs typeface="Calibri"/>
              <a:sym typeface="Calibri"/>
            </a:endParaRPr>
          </a:p>
        </p:txBody>
      </p:sp>
      <p:sp>
        <p:nvSpPr>
          <p:cNvPr id="261" name="Google Shape;261;p9"/>
          <p:cNvSpPr/>
          <p:nvPr/>
        </p:nvSpPr>
        <p:spPr>
          <a:xfrm>
            <a:off x="3010050" y="2095500"/>
            <a:ext cx="1524000" cy="7605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Recruitment agencies are reporting 800% more engagement with job ads that have video embedded</a:t>
            </a:r>
            <a:endParaRPr b="0" i="0" sz="800" u="none" cap="none" strike="noStrike">
              <a:solidFill>
                <a:srgbClr val="000000"/>
              </a:solidFill>
              <a:latin typeface="Arial"/>
              <a:ea typeface="Arial"/>
              <a:cs typeface="Arial"/>
              <a:sym typeface="Arial"/>
            </a:endParaRPr>
          </a:p>
          <a:p>
            <a:pPr indent="0" lvl="0" marL="0" marR="0" rtl="0" algn="ctr">
              <a:lnSpc>
                <a:spcPct val="14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62" name="Google Shape;262;p9"/>
          <p:cNvSpPr/>
          <p:nvPr/>
        </p:nvSpPr>
        <p:spPr>
          <a:xfrm>
            <a:off x="2952750" y="1333500"/>
            <a:ext cx="1638600" cy="6669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800%</a:t>
            </a:r>
            <a:endParaRPr b="0" i="0" sz="5000" u="none" cap="none" strike="noStrike">
              <a:solidFill>
                <a:schemeClr val="dk1"/>
              </a:solidFill>
              <a:latin typeface="Calibri"/>
              <a:ea typeface="Calibri"/>
              <a:cs typeface="Calibri"/>
              <a:sym typeface="Calibri"/>
            </a:endParaRPr>
          </a:p>
        </p:txBody>
      </p:sp>
      <p:sp>
        <p:nvSpPr>
          <p:cNvPr id="263" name="Google Shape;263;p9"/>
          <p:cNvSpPr/>
          <p:nvPr/>
        </p:nvSpPr>
        <p:spPr>
          <a:xfrm>
            <a:off x="5048250" y="1333500"/>
            <a:ext cx="15240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70%</a:t>
            </a:r>
            <a:endParaRPr b="0" i="0" sz="5000" u="none" cap="none" strike="noStrike">
              <a:solidFill>
                <a:schemeClr val="dk1"/>
              </a:solidFill>
              <a:latin typeface="Calibri"/>
              <a:ea typeface="Calibri"/>
              <a:cs typeface="Calibri"/>
              <a:sym typeface="Calibri"/>
            </a:endParaRPr>
          </a:p>
        </p:txBody>
      </p:sp>
      <p:sp>
        <p:nvSpPr>
          <p:cNvPr id="264" name="Google Shape;264;p9"/>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265" name="Google Shape;265;p9"/>
          <p:cNvPicPr preferRelativeResize="0"/>
          <p:nvPr/>
        </p:nvPicPr>
        <p:blipFill rotWithShape="1">
          <a:blip r:embed="rId4">
            <a:alphaModFix/>
          </a:blip>
          <a:srcRect b="0" l="0" r="0" t="0"/>
          <a:stretch/>
        </p:blipFill>
        <p:spPr>
          <a:xfrm>
            <a:off x="8477250" y="286377"/>
            <a:ext cx="349250" cy="367046"/>
          </a:xfrm>
          <a:prstGeom prst="rect">
            <a:avLst/>
          </a:prstGeom>
          <a:noFill/>
          <a:ln>
            <a:noFill/>
          </a:ln>
        </p:spPr>
      </p:pic>
      <p:pic>
        <p:nvPicPr>
          <p:cNvPr descr="preencoded.png" id="266" name="Google Shape;266;p9"/>
          <p:cNvPicPr preferRelativeResize="0"/>
          <p:nvPr/>
        </p:nvPicPr>
        <p:blipFill rotWithShape="1">
          <a:blip r:embed="rId5">
            <a:alphaModFix/>
          </a:blip>
          <a:srcRect b="0" l="0" r="0" t="0"/>
          <a:stretch/>
        </p:blipFill>
        <p:spPr>
          <a:xfrm>
            <a:off x="4762500" y="382380"/>
            <a:ext cx="2095500" cy="409989"/>
          </a:xfrm>
          <a:prstGeom prst="rect">
            <a:avLst/>
          </a:prstGeom>
          <a:noFill/>
          <a:ln>
            <a:noFill/>
          </a:ln>
        </p:spPr>
      </p:pic>
      <p:sp>
        <p:nvSpPr>
          <p:cNvPr id="267" name="Google Shape;267;p9"/>
          <p:cNvSpPr/>
          <p:nvPr/>
        </p:nvSpPr>
        <p:spPr>
          <a:xfrm>
            <a:off x="7334250" y="1333500"/>
            <a:ext cx="952500" cy="666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rgbClr val="179AD3"/>
                </a:solidFill>
                <a:latin typeface="Arial"/>
                <a:ea typeface="Arial"/>
                <a:cs typeface="Arial"/>
                <a:sym typeface="Arial"/>
              </a:rPr>
              <a:t>4X</a:t>
            </a:r>
            <a:endParaRPr b="0" i="0" sz="5000" u="none" cap="none" strike="noStrike">
              <a:solidFill>
                <a:schemeClr val="dk1"/>
              </a:solidFill>
              <a:latin typeface="Calibri"/>
              <a:ea typeface="Calibri"/>
              <a:cs typeface="Calibri"/>
              <a:sym typeface="Calibri"/>
            </a:endParaRPr>
          </a:p>
        </p:txBody>
      </p:sp>
      <p:sp>
        <p:nvSpPr>
          <p:cNvPr id="268" name="Google Shape;268;p9"/>
          <p:cNvSpPr/>
          <p:nvPr/>
        </p:nvSpPr>
        <p:spPr>
          <a:xfrm>
            <a:off x="4953000" y="2095500"/>
            <a:ext cx="15240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Over 70% of viewers say that YouTube makes them more aware of new brands.</a:t>
            </a:r>
            <a:endParaRPr b="0" i="0" sz="800" u="none" cap="none" strike="noStrike">
              <a:solidFill>
                <a:schemeClr val="dk1"/>
              </a:solidFill>
              <a:latin typeface="Calibri"/>
              <a:ea typeface="Calibri"/>
              <a:cs typeface="Calibri"/>
              <a:sym typeface="Calibri"/>
            </a:endParaRPr>
          </a:p>
        </p:txBody>
      </p:sp>
      <p:sp>
        <p:nvSpPr>
          <p:cNvPr id="269" name="Google Shape;269;p9"/>
          <p:cNvSpPr/>
          <p:nvPr/>
        </p:nvSpPr>
        <p:spPr>
          <a:xfrm>
            <a:off x="6953250" y="2095500"/>
            <a:ext cx="171450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Viewers are 4x more likely to use YouTube versus other platforms to find information about a brand, product, or service.</a:t>
            </a:r>
            <a:endParaRPr b="0" i="0" sz="800" u="none" cap="none" strike="noStrike">
              <a:solidFill>
                <a:schemeClr val="dk1"/>
              </a:solidFill>
              <a:latin typeface="Calibri"/>
              <a:ea typeface="Calibri"/>
              <a:cs typeface="Calibri"/>
              <a:sym typeface="Calibri"/>
            </a:endParaRPr>
          </a:p>
        </p:txBody>
      </p:sp>
      <p:pic>
        <p:nvPicPr>
          <p:cNvPr descr="preencoded.png" id="270" name="Google Shape;270;p9"/>
          <p:cNvPicPr preferRelativeResize="0"/>
          <p:nvPr/>
        </p:nvPicPr>
        <p:blipFill rotWithShape="1">
          <a:blip r:embed="rId6">
            <a:alphaModFix/>
          </a:blip>
          <a:srcRect b="0" l="0" r="0" t="0"/>
          <a:stretch/>
        </p:blipFill>
        <p:spPr>
          <a:xfrm>
            <a:off x="4381500" y="2477029"/>
            <a:ext cx="2876550" cy="17578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p:nvPr/>
        </p:nvSpPr>
        <p:spPr>
          <a:xfrm>
            <a:off x="3048000" y="666750"/>
            <a:ext cx="266700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Thank You</a:t>
            </a:r>
            <a:endParaRPr b="0" i="0" sz="2500" u="none" cap="none" strike="noStrike">
              <a:solidFill>
                <a:schemeClr val="dk1"/>
              </a:solidFill>
              <a:latin typeface="Calibri"/>
              <a:ea typeface="Calibri"/>
              <a:cs typeface="Calibri"/>
              <a:sym typeface="Calibri"/>
            </a:endParaRPr>
          </a:p>
        </p:txBody>
      </p:sp>
      <p:pic>
        <p:nvPicPr>
          <p:cNvPr id="277" name="Google Shape;277;p17"/>
          <p:cNvPicPr preferRelativeResize="0"/>
          <p:nvPr/>
        </p:nvPicPr>
        <p:blipFill>
          <a:blip r:embed="rId3">
            <a:alphaModFix/>
          </a:blip>
          <a:stretch>
            <a:fillRect/>
          </a:stretch>
        </p:blipFill>
        <p:spPr>
          <a:xfrm>
            <a:off x="3188748" y="1431287"/>
            <a:ext cx="2385525" cy="1566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g12a8e2c6c75_0_0"/>
          <p:cNvSpPr/>
          <p:nvPr/>
        </p:nvSpPr>
        <p:spPr>
          <a:xfrm>
            <a:off x="4191000" y="476250"/>
            <a:ext cx="4572000" cy="419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Overview of Services</a:t>
            </a:r>
            <a:endParaRPr b="1" i="0" sz="1200" u="none" cap="none" strike="noStrike">
              <a:solidFill>
                <a:srgbClr val="23356D"/>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000"/>
              <a:buFont typeface="Arial"/>
              <a:buNone/>
            </a:pPr>
            <a:r>
              <a:rPr b="0" i="0" lang="en-US" sz="1000" u="none" cap="none" strike="noStrike">
                <a:solidFill>
                  <a:srgbClr val="23356D"/>
                </a:solidFill>
                <a:latin typeface="Arial"/>
                <a:ea typeface="Arial"/>
                <a:cs typeface="Arial"/>
                <a:sym typeface="Arial"/>
              </a:rPr>
              <a:t>We are an end-to-end provider of radio &amp; digital marketing services. Whether you're looking for a turn-key managed strategy, an independent audit, or services specific to a short-term campaign, our experience and approach are sure to prove to be a valuable asset.</a:t>
            </a:r>
            <a:br>
              <a:rPr b="0" i="0" lang="en-US" sz="1000" u="none" cap="none" strike="noStrike">
                <a:solidFill>
                  <a:srgbClr val="23356D"/>
                </a:solidFill>
                <a:latin typeface="Arial"/>
                <a:ea typeface="Arial"/>
                <a:cs typeface="Arial"/>
                <a:sym typeface="Arial"/>
              </a:rPr>
            </a:br>
            <a:br>
              <a:rPr b="0" i="0" lang="en-US" sz="1000" u="none" cap="none" strike="noStrike">
                <a:solidFill>
                  <a:srgbClr val="23356D"/>
                </a:solidFill>
                <a:latin typeface="Arial"/>
                <a:ea typeface="Arial"/>
                <a:cs typeface="Arial"/>
                <a:sym typeface="Arial"/>
              </a:rPr>
            </a:br>
            <a:r>
              <a:rPr b="1" i="0" lang="en-US" sz="1000" u="none" cap="none" strike="noStrike">
                <a:solidFill>
                  <a:srgbClr val="23356D"/>
                </a:solidFill>
                <a:latin typeface="Arial"/>
                <a:ea typeface="Arial"/>
                <a:cs typeface="Arial"/>
                <a:sym typeface="Arial"/>
              </a:rPr>
              <a:t>Our in-house services include:</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Web Design &amp; Development</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Search Engine Optimization</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Search Engine Marketing (PPC)</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Social Media Marketing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Digital Content &amp; Video</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Display Advertising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Contextual / Behavioral</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IP Targeting / Addressable</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Device Targeting</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Custom Email Blasts</a:t>
            </a:r>
            <a:br>
              <a:rPr b="0" i="0" lang="en-US" sz="1000" u="none" cap="none" strike="noStrike">
                <a:solidFill>
                  <a:srgbClr val="23356D"/>
                </a:solidFill>
                <a:latin typeface="Arial"/>
                <a:ea typeface="Arial"/>
                <a:cs typeface="Arial"/>
                <a:sym typeface="Arial"/>
              </a:rPr>
            </a:br>
            <a:r>
              <a:rPr b="0" i="0" lang="en-US" sz="1000" u="none" cap="none" strike="noStrike">
                <a:solidFill>
                  <a:srgbClr val="23356D"/>
                </a:solidFill>
                <a:latin typeface="Arial"/>
                <a:ea typeface="Arial"/>
                <a:cs typeface="Arial"/>
                <a:sym typeface="Arial"/>
              </a:rPr>
              <a:t>- WAZE Ads</a:t>
            </a:r>
            <a:br>
              <a:rPr b="0" i="0" lang="en-US" sz="1000" u="none" cap="none" strike="noStrike">
                <a:solidFill>
                  <a:srgbClr val="23356D"/>
                </a:solidFill>
                <a:latin typeface="Arial"/>
                <a:ea typeface="Arial"/>
                <a:cs typeface="Arial"/>
                <a:sym typeface="Arial"/>
              </a:rPr>
            </a:br>
            <a:endParaRPr b="0" i="0" sz="1000" u="none" cap="none" strike="noStrike">
              <a:solidFill>
                <a:schemeClr val="dk1"/>
              </a:solidFill>
              <a:latin typeface="Calibri"/>
              <a:ea typeface="Calibri"/>
              <a:cs typeface="Calibri"/>
              <a:sym typeface="Calibri"/>
            </a:endParaRPr>
          </a:p>
        </p:txBody>
      </p:sp>
      <p:pic>
        <p:nvPicPr>
          <p:cNvPr id="42" name="Google Shape;42;g12a8e2c6c75_0_0"/>
          <p:cNvPicPr preferRelativeResize="0"/>
          <p:nvPr/>
        </p:nvPicPr>
        <p:blipFill>
          <a:blip r:embed="rId3">
            <a:alphaModFix/>
          </a:blip>
          <a:stretch>
            <a:fillRect/>
          </a:stretch>
        </p:blipFill>
        <p:spPr>
          <a:xfrm>
            <a:off x="962760" y="1634912"/>
            <a:ext cx="2385525" cy="1566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p:nvPr/>
        </p:nvSpPr>
        <p:spPr>
          <a:xfrm>
            <a:off x="4191000" y="400050"/>
            <a:ext cx="4572000" cy="41910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Recruitmenting In A Competitive Market</a:t>
            </a:r>
            <a:endParaRPr b="1" i="0" sz="1400" u="none" cap="none" strike="noStrike">
              <a:solidFill>
                <a:srgbClr val="23356D"/>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In today’s competitive market, recruiting and retaining the right employees requires a comprehensive strategy! There are multiple factors to consider when planning a recruitment campaign in a tight labor market to reach qualified candidates for your open positions.</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Best Practices For Successful Recruiting</a:t>
            </a:r>
            <a:endParaRPr b="1" i="0" sz="1400" u="none" cap="none" strike="noStrike">
              <a:solidFill>
                <a:srgbClr val="23356D"/>
              </a:solidFill>
              <a:latin typeface="Arial"/>
              <a:ea typeface="Arial"/>
              <a:cs typeface="Arial"/>
              <a:sym typeface="Arial"/>
            </a:endParaRPr>
          </a:p>
          <a:p>
            <a:pPr indent="-298450" lvl="0" marL="457200" marR="0" rtl="0" algn="l">
              <a:lnSpc>
                <a:spcPct val="120000"/>
              </a:lnSpc>
              <a:spcBef>
                <a:spcPts val="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Enticing Offer: </a:t>
            </a:r>
            <a:r>
              <a:rPr b="0" i="0" lang="en-US" sz="1100" u="none" cap="none" strike="noStrike">
                <a:solidFill>
                  <a:schemeClr val="dk1"/>
                </a:solidFill>
                <a:latin typeface="Calibri"/>
                <a:ea typeface="Calibri"/>
                <a:cs typeface="Calibri"/>
                <a:sym typeface="Calibri"/>
              </a:rPr>
              <a:t>Why should someone want to work for you? Examples include: benefits, flexible schedule, paid leave, competitive salary, company culture, opportunities for advancement, etc. </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Engaging Creative:</a:t>
            </a:r>
            <a:r>
              <a:rPr b="0" i="0" lang="en-US" sz="1100" u="none" cap="none" strike="noStrike">
                <a:solidFill>
                  <a:schemeClr val="dk1"/>
                </a:solidFill>
                <a:latin typeface="Calibri"/>
                <a:ea typeface="Calibri"/>
                <a:cs typeface="Calibri"/>
                <a:sym typeface="Calibri"/>
              </a:rPr>
              <a:t> Eye-catching creative effectively conveys your enticing offer and includes a strong call to action which encourages potential candidates to learn more about your open position and apply.</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Strategic Targeting and Advertising Tactics: </a:t>
            </a:r>
            <a:r>
              <a:rPr b="0" i="0" lang="en-US" sz="1100" u="none" cap="none" strike="noStrike">
                <a:solidFill>
                  <a:schemeClr val="dk1"/>
                </a:solidFill>
                <a:latin typeface="Calibri"/>
                <a:ea typeface="Calibri"/>
                <a:cs typeface="Calibri"/>
                <a:sym typeface="Calibri"/>
              </a:rPr>
              <a:t>We have several options to make sure your ads are shown to the right audience.</a:t>
            </a:r>
            <a:endParaRPr b="0" i="0" sz="1100" u="none" cap="none" strike="noStrike">
              <a:solidFill>
                <a:schemeClr val="dk1"/>
              </a:solidFill>
              <a:latin typeface="Calibri"/>
              <a:ea typeface="Calibri"/>
              <a:cs typeface="Calibri"/>
              <a:sym typeface="Calibri"/>
            </a:endParaRPr>
          </a:p>
          <a:p>
            <a:pPr indent="-298450" lvl="0" marL="457200" marR="0" rtl="0" algn="l">
              <a:lnSpc>
                <a:spcPct val="120000"/>
              </a:lnSpc>
              <a:spcBef>
                <a:spcPts val="500"/>
              </a:spcBef>
              <a:spcAft>
                <a:spcPts val="500"/>
              </a:spcAft>
              <a:buClr>
                <a:schemeClr val="dk1"/>
              </a:buClr>
              <a:buSzPts val="1100"/>
              <a:buFont typeface="Calibri"/>
              <a:buAutoNum type="arabicPeriod"/>
            </a:pPr>
            <a:r>
              <a:rPr b="1" i="0" lang="en-US" sz="1100" u="none" cap="none" strike="noStrike">
                <a:solidFill>
                  <a:schemeClr val="dk1"/>
                </a:solidFill>
                <a:latin typeface="Calibri"/>
                <a:ea typeface="Calibri"/>
                <a:cs typeface="Calibri"/>
                <a:sym typeface="Calibri"/>
              </a:rPr>
              <a:t>Simple Application Process: </a:t>
            </a:r>
            <a:r>
              <a:rPr b="0" i="0" lang="en-US" sz="1100" u="none" cap="none" strike="noStrike">
                <a:solidFill>
                  <a:schemeClr val="dk1"/>
                </a:solidFill>
                <a:latin typeface="Calibri"/>
                <a:ea typeface="Calibri"/>
                <a:cs typeface="Calibri"/>
                <a:sym typeface="Calibri"/>
              </a:rPr>
              <a:t>Ensure your online application is user-friendly, and as efficient and painless as possible to increase your conversion rate.</a:t>
            </a:r>
            <a:endParaRPr b="0" i="0" sz="1100" u="none" cap="none" strike="noStrike">
              <a:solidFill>
                <a:schemeClr val="dk1"/>
              </a:solidFill>
              <a:latin typeface="Calibri"/>
              <a:ea typeface="Calibri"/>
              <a:cs typeface="Calibri"/>
              <a:sym typeface="Calibri"/>
            </a:endParaRPr>
          </a:p>
        </p:txBody>
      </p:sp>
      <p:pic>
        <p:nvPicPr>
          <p:cNvPr id="49" name="Google Shape;49;p2"/>
          <p:cNvPicPr preferRelativeResize="0"/>
          <p:nvPr/>
        </p:nvPicPr>
        <p:blipFill>
          <a:blip r:embed="rId3">
            <a:alphaModFix/>
          </a:blip>
          <a:stretch>
            <a:fillRect/>
          </a:stretch>
        </p:blipFill>
        <p:spPr>
          <a:xfrm>
            <a:off x="973460" y="1592037"/>
            <a:ext cx="2385525" cy="1566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descr="preencoded.png" id="55" name="Google Shape;55;p4"/>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56" name="Google Shape;56;p4"/>
          <p:cNvSpPr/>
          <p:nvPr/>
        </p:nvSpPr>
        <p:spPr>
          <a:xfrm>
            <a:off x="4572000" y="133350"/>
            <a:ext cx="3905400" cy="1143000"/>
          </a:xfrm>
          <a:prstGeom prst="rect">
            <a:avLst/>
          </a:prstGeom>
          <a:noFill/>
          <a:ln>
            <a:noFill/>
          </a:ln>
        </p:spPr>
        <p:txBody>
          <a:bodyPr anchorCtr="0" anchor="t" bIns="0" lIns="0" spcFirstLastPara="1" rIns="0" wrap="square" tIns="0">
            <a:noAutofit/>
          </a:bodyPr>
          <a:lstStyle/>
          <a:p>
            <a:pPr indent="0" lvl="0" marL="0" marR="0" rtl="0" algn="ctr">
              <a:lnSpc>
                <a:spcPct val="139696"/>
              </a:lnSpc>
              <a:spcBef>
                <a:spcPts val="0"/>
              </a:spcBef>
              <a:spcAft>
                <a:spcPts val="0"/>
              </a:spcAft>
              <a:buClr>
                <a:srgbClr val="000000"/>
              </a:buClr>
              <a:buSzPts val="3300"/>
              <a:buFont typeface="Arial"/>
              <a:buNone/>
            </a:pPr>
            <a:r>
              <a:rPr b="1" i="0" lang="en-US" sz="3300" u="none" cap="none" strike="noStrike">
                <a:solidFill>
                  <a:srgbClr val="23356D"/>
                </a:solidFill>
                <a:latin typeface="Arial"/>
                <a:ea typeface="Arial"/>
                <a:cs typeface="Arial"/>
                <a:sym typeface="Arial"/>
              </a:rPr>
              <a:t>Creative Services</a:t>
            </a:r>
            <a:endParaRPr b="0" i="0" sz="3300" u="none" cap="none" strike="noStrike">
              <a:solidFill>
                <a:schemeClr val="dk1"/>
              </a:solidFill>
              <a:latin typeface="Calibri"/>
              <a:ea typeface="Calibri"/>
              <a:cs typeface="Calibri"/>
              <a:sym typeface="Calibri"/>
            </a:endParaRPr>
          </a:p>
        </p:txBody>
      </p:sp>
      <p:sp>
        <p:nvSpPr>
          <p:cNvPr id="57" name="Google Shape;57;p4"/>
          <p:cNvSpPr/>
          <p:nvPr/>
        </p:nvSpPr>
        <p:spPr>
          <a:xfrm>
            <a:off x="4286250" y="858425"/>
            <a:ext cx="4572000" cy="7608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Creative can make or break a recruitment campaign! It's important to make sure your recruitment ad includes </a:t>
            </a:r>
            <a:r>
              <a:rPr b="1" i="0" lang="en-US" sz="900" u="none" cap="none" strike="noStrike">
                <a:solidFill>
                  <a:srgbClr val="000000"/>
                </a:solidFill>
                <a:latin typeface="Arial"/>
                <a:ea typeface="Arial"/>
                <a:cs typeface="Arial"/>
                <a:sym typeface="Arial"/>
              </a:rPr>
              <a:t>enticing messaging</a:t>
            </a:r>
            <a:r>
              <a:rPr b="0" i="0" lang="en-US" sz="900" u="none" cap="none" strike="noStrike">
                <a:solidFill>
                  <a:srgbClr val="000000"/>
                </a:solidFill>
                <a:latin typeface="Arial"/>
                <a:ea typeface="Arial"/>
                <a:cs typeface="Arial"/>
                <a:sym typeface="Arial"/>
              </a:rPr>
              <a:t> and a </a:t>
            </a:r>
            <a:r>
              <a:rPr b="1" i="0" lang="en-US" sz="900" u="none" cap="none" strike="noStrike">
                <a:solidFill>
                  <a:srgbClr val="000000"/>
                </a:solidFill>
                <a:latin typeface="Arial"/>
                <a:ea typeface="Arial"/>
                <a:cs typeface="Arial"/>
                <a:sym typeface="Arial"/>
              </a:rPr>
              <a:t>strong call to action</a:t>
            </a:r>
            <a:r>
              <a:rPr b="0" i="0" lang="en-US" sz="900" u="none" cap="none" strike="noStrike">
                <a:solidFill>
                  <a:srgbClr val="000000"/>
                </a:solidFill>
                <a:latin typeface="Arial"/>
                <a:ea typeface="Arial"/>
                <a:cs typeface="Arial"/>
                <a:sym typeface="Arial"/>
              </a:rPr>
              <a:t>. Especially in today's market, you have to give someone a good reason to consider leaving their current job to come work for you. We offer creative services to elevate the success of your recruitment campaigns.</a:t>
            </a:r>
            <a:endParaRPr b="0" i="0" sz="900" u="none" cap="none" strike="noStrike">
              <a:solidFill>
                <a:schemeClr val="dk1"/>
              </a:solidFill>
              <a:latin typeface="Calibri"/>
              <a:ea typeface="Calibri"/>
              <a:cs typeface="Calibri"/>
              <a:sym typeface="Calibri"/>
            </a:endParaRPr>
          </a:p>
        </p:txBody>
      </p:sp>
      <p:sp>
        <p:nvSpPr>
          <p:cNvPr id="58" name="Google Shape;58;p4"/>
          <p:cNvSpPr/>
          <p:nvPr/>
        </p:nvSpPr>
        <p:spPr>
          <a:xfrm>
            <a:off x="4619638" y="2119838"/>
            <a:ext cx="1998300" cy="818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Sign On Bonus</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Paid Leave</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Flexible Schedule</a:t>
            </a:r>
            <a:endParaRPr b="0" i="0" sz="1400" u="none" cap="none" strike="noStrike">
              <a:solidFill>
                <a:srgbClr val="000000"/>
              </a:solidFill>
              <a:latin typeface="Arial"/>
              <a:ea typeface="Arial"/>
              <a:cs typeface="Arial"/>
              <a:sym typeface="Arial"/>
            </a:endParaRPr>
          </a:p>
        </p:txBody>
      </p:sp>
      <p:sp>
        <p:nvSpPr>
          <p:cNvPr id="59" name="Google Shape;59;p4"/>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60" name="Google Shape;60;p4"/>
          <p:cNvPicPr preferRelativeResize="0"/>
          <p:nvPr/>
        </p:nvPicPr>
        <p:blipFill rotWithShape="1">
          <a:blip r:embed="rId4">
            <a:alphaModFix/>
          </a:blip>
          <a:srcRect b="0" l="0" r="0" t="0"/>
          <a:stretch/>
        </p:blipFill>
        <p:spPr>
          <a:xfrm>
            <a:off x="8478809" y="285750"/>
            <a:ext cx="435033" cy="457200"/>
          </a:xfrm>
          <a:prstGeom prst="rect">
            <a:avLst/>
          </a:prstGeom>
          <a:noFill/>
          <a:ln>
            <a:noFill/>
          </a:ln>
        </p:spPr>
      </p:pic>
      <p:cxnSp>
        <p:nvCxnSpPr>
          <p:cNvPr id="61" name="Google Shape;61;p4"/>
          <p:cNvCxnSpPr/>
          <p:nvPr/>
        </p:nvCxnSpPr>
        <p:spPr>
          <a:xfrm>
            <a:off x="4286250" y="752475"/>
            <a:ext cx="4572000" cy="0"/>
          </a:xfrm>
          <a:prstGeom prst="straightConnector1">
            <a:avLst/>
          </a:prstGeom>
          <a:noFill/>
          <a:ln cap="flat" cmpd="sng" w="19050">
            <a:solidFill>
              <a:srgbClr val="179AD3"/>
            </a:solidFill>
            <a:prstDash val="solid"/>
            <a:round/>
            <a:headEnd len="sm" w="sm" type="none"/>
            <a:tailEnd len="sm" w="sm" type="none"/>
          </a:ln>
        </p:spPr>
      </p:cxnSp>
      <p:sp>
        <p:nvSpPr>
          <p:cNvPr id="62" name="Google Shape;62;p4"/>
          <p:cNvSpPr/>
          <p:nvPr/>
        </p:nvSpPr>
        <p:spPr>
          <a:xfrm>
            <a:off x="4286250" y="1790700"/>
            <a:ext cx="4572000" cy="4764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1600"/>
              <a:buFont typeface="Arial"/>
              <a:buNone/>
            </a:pPr>
            <a:r>
              <a:rPr b="1" i="0" lang="en-US" sz="1600" u="none" cap="none" strike="noStrike">
                <a:solidFill>
                  <a:srgbClr val="23356D"/>
                </a:solidFill>
                <a:latin typeface="Arial"/>
                <a:ea typeface="Arial"/>
                <a:cs typeface="Arial"/>
                <a:sym typeface="Arial"/>
              </a:rPr>
              <a:t>Messaging To Consider For Recruitment Ads:</a:t>
            </a:r>
            <a:endParaRPr b="0" i="0" sz="1600" u="none" cap="none" strike="noStrike">
              <a:solidFill>
                <a:schemeClr val="dk1"/>
              </a:solidFill>
              <a:latin typeface="Calibri"/>
              <a:ea typeface="Calibri"/>
              <a:cs typeface="Calibri"/>
              <a:sym typeface="Calibri"/>
            </a:endParaRPr>
          </a:p>
        </p:txBody>
      </p:sp>
      <p:cxnSp>
        <p:nvCxnSpPr>
          <p:cNvPr id="63" name="Google Shape;63;p4"/>
          <p:cNvCxnSpPr/>
          <p:nvPr/>
        </p:nvCxnSpPr>
        <p:spPr>
          <a:xfrm>
            <a:off x="4286250" y="3000375"/>
            <a:ext cx="4572000" cy="0"/>
          </a:xfrm>
          <a:prstGeom prst="straightConnector1">
            <a:avLst/>
          </a:prstGeom>
          <a:noFill/>
          <a:ln cap="flat" cmpd="sng" w="19050">
            <a:solidFill>
              <a:srgbClr val="179AD3"/>
            </a:solidFill>
            <a:prstDash val="solid"/>
            <a:round/>
            <a:headEnd len="sm" w="sm" type="none"/>
            <a:tailEnd len="sm" w="sm" type="none"/>
          </a:ln>
        </p:spPr>
      </p:cxnSp>
      <p:sp>
        <p:nvSpPr>
          <p:cNvPr id="64" name="Google Shape;64;p4"/>
          <p:cNvSpPr/>
          <p:nvPr/>
        </p:nvSpPr>
        <p:spPr>
          <a:xfrm>
            <a:off x="4286250" y="3048000"/>
            <a:ext cx="457200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100"/>
              <a:buFont typeface="Arial"/>
              <a:buNone/>
            </a:pPr>
            <a:r>
              <a:rPr b="1" i="0" lang="en-US" sz="2100" u="none" cap="none" strike="noStrike">
                <a:solidFill>
                  <a:srgbClr val="23356D"/>
                </a:solidFill>
                <a:latin typeface="Arial"/>
                <a:ea typeface="Arial"/>
                <a:cs typeface="Arial"/>
                <a:sym typeface="Arial"/>
              </a:rPr>
              <a:t>Recruitment Ad Examples:</a:t>
            </a:r>
            <a:endParaRPr b="0" i="0" sz="2100" u="none" cap="none" strike="noStrike">
              <a:solidFill>
                <a:schemeClr val="dk1"/>
              </a:solidFill>
              <a:latin typeface="Calibri"/>
              <a:ea typeface="Calibri"/>
              <a:cs typeface="Calibri"/>
              <a:sym typeface="Calibri"/>
            </a:endParaRPr>
          </a:p>
        </p:txBody>
      </p:sp>
      <p:pic>
        <p:nvPicPr>
          <p:cNvPr descr="preencoded.png" id="65" name="Google Shape;65;p4"/>
          <p:cNvPicPr preferRelativeResize="0"/>
          <p:nvPr/>
        </p:nvPicPr>
        <p:blipFill rotWithShape="1">
          <a:blip r:embed="rId5">
            <a:alphaModFix/>
          </a:blip>
          <a:srcRect b="0" l="0" r="0" t="0"/>
          <a:stretch/>
        </p:blipFill>
        <p:spPr>
          <a:xfrm>
            <a:off x="287041" y="285750"/>
            <a:ext cx="3585167" cy="1873250"/>
          </a:xfrm>
          <a:prstGeom prst="rect">
            <a:avLst/>
          </a:prstGeom>
          <a:noFill/>
          <a:ln>
            <a:noFill/>
          </a:ln>
        </p:spPr>
      </p:pic>
      <p:pic>
        <p:nvPicPr>
          <p:cNvPr id="66" name="Google Shape;66;p4"/>
          <p:cNvPicPr preferRelativeResize="0"/>
          <p:nvPr/>
        </p:nvPicPr>
        <p:blipFill rotWithShape="1">
          <a:blip r:embed="rId6">
            <a:alphaModFix/>
          </a:blip>
          <a:srcRect b="0" l="0" r="0" t="0"/>
          <a:stretch/>
        </p:blipFill>
        <p:spPr>
          <a:xfrm>
            <a:off x="792163" y="2285625"/>
            <a:ext cx="2574925" cy="2574925"/>
          </a:xfrm>
          <a:prstGeom prst="rect">
            <a:avLst/>
          </a:prstGeom>
          <a:noFill/>
          <a:ln>
            <a:noFill/>
          </a:ln>
        </p:spPr>
      </p:pic>
      <p:pic>
        <p:nvPicPr>
          <p:cNvPr id="67" name="Google Shape;67;p4"/>
          <p:cNvPicPr preferRelativeResize="0"/>
          <p:nvPr/>
        </p:nvPicPr>
        <p:blipFill rotWithShape="1">
          <a:blip r:embed="rId7">
            <a:alphaModFix/>
          </a:blip>
          <a:srcRect b="0" l="0" r="0" t="0"/>
          <a:stretch/>
        </p:blipFill>
        <p:spPr>
          <a:xfrm>
            <a:off x="6703450" y="3476625"/>
            <a:ext cx="1857825" cy="1505925"/>
          </a:xfrm>
          <a:prstGeom prst="rect">
            <a:avLst/>
          </a:prstGeom>
          <a:noFill/>
          <a:ln cap="flat" cmpd="sng" w="9525">
            <a:solidFill>
              <a:srgbClr val="FFFFFF"/>
            </a:solidFill>
            <a:prstDash val="solid"/>
            <a:round/>
            <a:headEnd len="sm" w="sm" type="none"/>
            <a:tailEnd len="sm" w="sm" type="none"/>
          </a:ln>
        </p:spPr>
      </p:pic>
      <p:pic>
        <p:nvPicPr>
          <p:cNvPr id="68" name="Google Shape;68;p4"/>
          <p:cNvPicPr preferRelativeResize="0"/>
          <p:nvPr/>
        </p:nvPicPr>
        <p:blipFill rotWithShape="1">
          <a:blip r:embed="rId8">
            <a:alphaModFix/>
          </a:blip>
          <a:srcRect b="0" l="0" r="0" t="0"/>
          <a:stretch/>
        </p:blipFill>
        <p:spPr>
          <a:xfrm>
            <a:off x="4583225" y="3476633"/>
            <a:ext cx="1748675" cy="1505917"/>
          </a:xfrm>
          <a:prstGeom prst="rect">
            <a:avLst/>
          </a:prstGeom>
          <a:noFill/>
          <a:ln>
            <a:noFill/>
          </a:ln>
        </p:spPr>
      </p:pic>
      <p:sp>
        <p:nvSpPr>
          <p:cNvPr id="69" name="Google Shape;69;p4"/>
          <p:cNvSpPr/>
          <p:nvPr/>
        </p:nvSpPr>
        <p:spPr>
          <a:xfrm>
            <a:off x="6617913" y="2119838"/>
            <a:ext cx="1811700" cy="8181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Benefits</a:t>
            </a:r>
            <a:endParaRPr b="0" i="0" sz="1400" u="none" cap="none" strike="noStrike">
              <a:solidFill>
                <a:schemeClr val="dk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Competitive Salary</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Career Advancement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descr="preencoded.png" id="75" name="Google Shape;75;p3"/>
          <p:cNvPicPr preferRelativeResize="0"/>
          <p:nvPr/>
        </p:nvPicPr>
        <p:blipFill rotWithShape="1">
          <a:blip r:embed="rId3">
            <a:alphaModFix/>
          </a:blip>
          <a:srcRect b="0" l="0" r="0" t="0"/>
          <a:stretch/>
        </p:blipFill>
        <p:spPr>
          <a:xfrm>
            <a:off x="0" y="407"/>
            <a:ext cx="9156700" cy="5136336"/>
          </a:xfrm>
          <a:prstGeom prst="rect">
            <a:avLst/>
          </a:prstGeom>
          <a:noFill/>
          <a:ln>
            <a:noFill/>
          </a:ln>
        </p:spPr>
      </p:pic>
      <p:pic>
        <p:nvPicPr>
          <p:cNvPr descr="preencoded.png" id="76" name="Google Shape;76;p3"/>
          <p:cNvPicPr preferRelativeResize="0"/>
          <p:nvPr/>
        </p:nvPicPr>
        <p:blipFill rotWithShape="1">
          <a:blip r:embed="rId4">
            <a:alphaModFix/>
          </a:blip>
          <a:srcRect b="0" l="0" r="0" t="0"/>
          <a:stretch/>
        </p:blipFill>
        <p:spPr>
          <a:xfrm>
            <a:off x="0" y="407"/>
            <a:ext cx="9156700" cy="5136336"/>
          </a:xfrm>
          <a:prstGeom prst="rect">
            <a:avLst/>
          </a:prstGeom>
          <a:noFill/>
          <a:ln>
            <a:noFill/>
          </a:ln>
        </p:spPr>
      </p:pic>
      <p:pic>
        <p:nvPicPr>
          <p:cNvPr descr="preencoded.png" id="77" name="Google Shape;77;p3"/>
          <p:cNvPicPr preferRelativeResize="0"/>
          <p:nvPr/>
        </p:nvPicPr>
        <p:blipFill rotWithShape="1">
          <a:blip r:embed="rId5">
            <a:alphaModFix/>
          </a:blip>
          <a:srcRect b="0" l="0" r="0" t="0"/>
          <a:stretch/>
        </p:blipFill>
        <p:spPr>
          <a:xfrm>
            <a:off x="1809750" y="1619897"/>
            <a:ext cx="1968500" cy="2068806"/>
          </a:xfrm>
          <a:prstGeom prst="rect">
            <a:avLst/>
          </a:prstGeom>
          <a:noFill/>
          <a:ln>
            <a:noFill/>
          </a:ln>
        </p:spPr>
      </p:pic>
      <p:sp>
        <p:nvSpPr>
          <p:cNvPr id="78" name="Google Shape;78;p3"/>
          <p:cNvSpPr/>
          <p:nvPr/>
        </p:nvSpPr>
        <p:spPr>
          <a:xfrm>
            <a:off x="4381500" y="2190750"/>
            <a:ext cx="4095750" cy="857250"/>
          </a:xfrm>
          <a:prstGeom prst="rect">
            <a:avLst/>
          </a:prstGeom>
          <a:noFill/>
          <a:ln>
            <a:noFill/>
          </a:ln>
        </p:spPr>
        <p:txBody>
          <a:bodyPr anchorCtr="0" anchor="ctr"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TACTIC RECOMMENDATIONS</a:t>
            </a:r>
            <a:endParaRPr b="1" i="0" sz="2500" u="none" cap="none" strike="noStrike">
              <a:solidFill>
                <a:srgbClr val="FFFFFF"/>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We have several targeting options and tactics available to make sure your ads are shown to the right audience.</a:t>
            </a:r>
            <a:endParaRPr b="0" i="0" sz="15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preencoded.png" id="84" name="Google Shape;84;p11"/>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85" name="Google Shape;85;p11"/>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86" name="Google Shape;86;p11"/>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Target your competitors employees and build awareness of your open positions as they live out their digital lives online.</a:t>
            </a:r>
            <a:endParaRPr b="0" i="0" sz="900" u="none" cap="none" strike="noStrike">
              <a:solidFill>
                <a:schemeClr val="dk1"/>
              </a:solidFill>
              <a:latin typeface="Calibri"/>
              <a:ea typeface="Calibri"/>
              <a:cs typeface="Calibri"/>
              <a:sym typeface="Calibri"/>
            </a:endParaRPr>
          </a:p>
        </p:txBody>
      </p:sp>
      <p:sp>
        <p:nvSpPr>
          <p:cNvPr id="87" name="Google Shape;87;p11"/>
          <p:cNvSpPr/>
          <p:nvPr/>
        </p:nvSpPr>
        <p:spPr>
          <a:xfrm>
            <a:off x="666750" y="95250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Geo-fencing Work?</a:t>
            </a:r>
            <a:endParaRPr b="0" i="0" sz="1400" u="none" cap="none" strike="noStrike">
              <a:solidFill>
                <a:schemeClr val="dk1"/>
              </a:solidFill>
              <a:latin typeface="Calibri"/>
              <a:ea typeface="Calibri"/>
              <a:cs typeface="Calibri"/>
              <a:sym typeface="Calibri"/>
            </a:endParaRPr>
          </a:p>
        </p:txBody>
      </p:sp>
      <p:sp>
        <p:nvSpPr>
          <p:cNvPr id="88" name="Google Shape;88;p11"/>
          <p:cNvSpPr/>
          <p:nvPr/>
        </p:nvSpPr>
        <p:spPr>
          <a:xfrm>
            <a:off x="666750" y="1238250"/>
            <a:ext cx="47625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A virtual boundary is drawn around a physical location (ex: a competitor's business).</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A user enters the geo-fenced location.</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 is served ads from the geo-fencing campaign for up to 30 days</a:t>
            </a:r>
            <a:endParaRPr b="0" i="0" sz="900" u="none" cap="none" strike="noStrike">
              <a:solidFill>
                <a:schemeClr val="dk1"/>
              </a:solidFill>
              <a:latin typeface="Calibri"/>
              <a:ea typeface="Calibri"/>
              <a:cs typeface="Calibri"/>
              <a:sym typeface="Calibri"/>
            </a:endParaRPr>
          </a:p>
        </p:txBody>
      </p:sp>
      <p:sp>
        <p:nvSpPr>
          <p:cNvPr id="89" name="Google Shape;89;p11"/>
          <p:cNvSpPr/>
          <p:nvPr/>
        </p:nvSpPr>
        <p:spPr>
          <a:xfrm>
            <a:off x="666750" y="1905000"/>
            <a:ext cx="361950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Geofencing</a:t>
            </a:r>
            <a:endParaRPr b="0" i="0" sz="1400" u="none" cap="none" strike="noStrike">
              <a:solidFill>
                <a:schemeClr val="dk1"/>
              </a:solidFill>
              <a:latin typeface="Calibri"/>
              <a:ea typeface="Calibri"/>
              <a:cs typeface="Calibri"/>
              <a:sym typeface="Calibri"/>
            </a:endParaRPr>
          </a:p>
        </p:txBody>
      </p:sp>
      <p:cxnSp>
        <p:nvCxnSpPr>
          <p:cNvPr id="90" name="Google Shape;90;p11"/>
          <p:cNvCxnSpPr/>
          <p:nvPr/>
        </p:nvCxnSpPr>
        <p:spPr>
          <a:xfrm>
            <a:off x="666750" y="1857375"/>
            <a:ext cx="4667250" cy="0"/>
          </a:xfrm>
          <a:prstGeom prst="straightConnector1">
            <a:avLst/>
          </a:prstGeom>
          <a:noFill/>
          <a:ln cap="flat" cmpd="sng" w="19050">
            <a:solidFill>
              <a:srgbClr val="179AD3"/>
            </a:solidFill>
            <a:prstDash val="solid"/>
            <a:round/>
            <a:headEnd len="sm" w="sm" type="none"/>
            <a:tailEnd len="sm" w="sm" type="none"/>
          </a:ln>
        </p:spPr>
      </p:cxnSp>
      <p:cxnSp>
        <p:nvCxnSpPr>
          <p:cNvPr id="91" name="Google Shape;91;p11"/>
          <p:cNvCxnSpPr/>
          <p:nvPr/>
        </p:nvCxnSpPr>
        <p:spPr>
          <a:xfrm>
            <a:off x="5381625" y="1143000"/>
            <a:ext cx="0" cy="2286000"/>
          </a:xfrm>
          <a:prstGeom prst="straightConnector1">
            <a:avLst/>
          </a:prstGeom>
          <a:noFill/>
          <a:ln cap="flat" cmpd="sng" w="19050">
            <a:solidFill>
              <a:srgbClr val="179AD3"/>
            </a:solidFill>
            <a:prstDash val="solid"/>
            <a:round/>
            <a:headEnd len="sm" w="sm" type="none"/>
            <a:tailEnd len="sm" w="sm" type="none"/>
          </a:ln>
        </p:spPr>
      </p:cxnSp>
      <p:sp>
        <p:nvSpPr>
          <p:cNvPr id="92" name="Google Shape;92;p11"/>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93" name="Google Shape;93;p11"/>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94" name="Google Shape;94;p11"/>
          <p:cNvSpPr/>
          <p:nvPr/>
        </p:nvSpPr>
        <p:spPr>
          <a:xfrm>
            <a:off x="666750" y="2190750"/>
            <a:ext cx="4762500" cy="161925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Geo-fence technology enables you to capture audiences through custom targeting shapes around businesses, street and highway boundaries, municipalities, etc.</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mobile users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Granular localization via custom shapes &amp; sizes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Boost mobile performance and reach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 who visit or commute through any geo-fenced location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Track off-line or “last mile” conversions to measure your campaign’s effectiveness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Leverage targeted campaigns only to users within a predetermined physical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proximity to your business or your competitor’s business </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pic>
        <p:nvPicPr>
          <p:cNvPr descr="preencoded.png" id="95" name="Google Shape;95;p11"/>
          <p:cNvPicPr preferRelativeResize="0"/>
          <p:nvPr/>
        </p:nvPicPr>
        <p:blipFill rotWithShape="1">
          <a:blip r:embed="rId5">
            <a:alphaModFix/>
          </a:blip>
          <a:srcRect b="0" l="0" r="0" t="0"/>
          <a:stretch/>
        </p:blipFill>
        <p:spPr>
          <a:xfrm>
            <a:off x="5429250" y="1239173"/>
            <a:ext cx="3206750" cy="21254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preencoded.png" id="101" name="Google Shape;101;p12"/>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102" name="Google Shape;102;p12"/>
          <p:cNvSpPr/>
          <p:nvPr/>
        </p:nvSpPr>
        <p:spPr>
          <a:xfrm>
            <a:off x="247650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Addressable 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103" name="Google Shape;103;p12"/>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chemeClr val="dk1"/>
              </a:buClr>
              <a:buSzPts val="900"/>
              <a:buFont typeface="Arial"/>
              <a:buNone/>
            </a:pPr>
            <a:r>
              <a:rPr b="1" i="0" lang="en-US" sz="900" u="none" cap="none" strike="noStrike">
                <a:solidFill>
                  <a:srgbClr val="179AD3"/>
                </a:solidFill>
                <a:latin typeface="Arial"/>
                <a:ea typeface="Arial"/>
                <a:cs typeface="Arial"/>
                <a:sym typeface="Arial"/>
              </a:rPr>
              <a:t>Target your ideal employees and build awareness of your open positions as they live out their digital lives online.</a:t>
            </a:r>
            <a:endParaRPr b="0" i="0" sz="900" u="none" cap="none" strike="noStrike">
              <a:solidFill>
                <a:schemeClr val="dk1"/>
              </a:solidFill>
              <a:latin typeface="Calibri"/>
              <a:ea typeface="Calibri"/>
              <a:cs typeface="Calibri"/>
              <a:sym typeface="Calibri"/>
            </a:endParaRPr>
          </a:p>
          <a:p>
            <a:pPr indent="0" lvl="0" marL="0" marR="0" rtl="0" algn="ctr">
              <a:lnSpc>
                <a:spcPct val="140000"/>
              </a:lnSpc>
              <a:spcBef>
                <a:spcPts val="0"/>
              </a:spcBef>
              <a:spcAft>
                <a:spcPts val="0"/>
              </a:spcAft>
              <a:buClr>
                <a:srgbClr val="000000"/>
              </a:buClr>
              <a:buSzPts val="900"/>
              <a:buFont typeface="Arial"/>
              <a:buNone/>
            </a:pPr>
            <a:r>
              <a:t/>
            </a:r>
            <a:endParaRPr b="1" i="0" sz="900" u="none" cap="none" strike="noStrike">
              <a:solidFill>
                <a:srgbClr val="179AD3"/>
              </a:solidFill>
              <a:latin typeface="Arial"/>
              <a:ea typeface="Arial"/>
              <a:cs typeface="Arial"/>
              <a:sym typeface="Arial"/>
            </a:endParaRPr>
          </a:p>
        </p:txBody>
      </p:sp>
      <p:sp>
        <p:nvSpPr>
          <p:cNvPr id="104" name="Google Shape;104;p12"/>
          <p:cNvSpPr/>
          <p:nvPr/>
        </p:nvSpPr>
        <p:spPr>
          <a:xfrm>
            <a:off x="666750" y="104775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Addressable Geo-fencing Work?</a:t>
            </a:r>
            <a:endParaRPr b="0" i="0" sz="1400" u="none" cap="none" strike="noStrike">
              <a:solidFill>
                <a:schemeClr val="dk1"/>
              </a:solidFill>
              <a:latin typeface="Calibri"/>
              <a:ea typeface="Calibri"/>
              <a:cs typeface="Calibri"/>
              <a:sym typeface="Calibri"/>
            </a:endParaRPr>
          </a:p>
        </p:txBody>
      </p:sp>
      <p:sp>
        <p:nvSpPr>
          <p:cNvPr id="105" name="Google Shape;105;p12"/>
          <p:cNvSpPr/>
          <p:nvPr/>
        </p:nvSpPr>
        <p:spPr>
          <a:xfrm>
            <a:off x="666750" y="1333500"/>
            <a:ext cx="47625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Target your mailing list OR build a curated list based on demographic targeting  </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            (zip code, household income, occupation, education, etc.)</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Devices are captured at the address using platline data</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users are served ads from the addressable geo-fencing campaign</a:t>
            </a:r>
            <a:endParaRPr b="0" i="0" sz="900" u="none" cap="none" strike="noStrike">
              <a:solidFill>
                <a:schemeClr val="dk1"/>
              </a:solidFill>
              <a:latin typeface="Calibri"/>
              <a:ea typeface="Calibri"/>
              <a:cs typeface="Calibri"/>
              <a:sym typeface="Calibri"/>
            </a:endParaRPr>
          </a:p>
        </p:txBody>
      </p:sp>
      <p:sp>
        <p:nvSpPr>
          <p:cNvPr id="106" name="Google Shape;106;p12"/>
          <p:cNvSpPr/>
          <p:nvPr/>
        </p:nvSpPr>
        <p:spPr>
          <a:xfrm>
            <a:off x="666750" y="2171700"/>
            <a:ext cx="3619500" cy="28590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Addressable Geofencing</a:t>
            </a:r>
            <a:endParaRPr b="0" i="0" sz="1400" u="none" cap="none" strike="noStrike">
              <a:solidFill>
                <a:schemeClr val="dk1"/>
              </a:solidFill>
              <a:latin typeface="Calibri"/>
              <a:ea typeface="Calibri"/>
              <a:cs typeface="Calibri"/>
              <a:sym typeface="Calibri"/>
            </a:endParaRPr>
          </a:p>
        </p:txBody>
      </p:sp>
      <p:cxnSp>
        <p:nvCxnSpPr>
          <p:cNvPr id="107" name="Google Shape;107;p12"/>
          <p:cNvCxnSpPr/>
          <p:nvPr/>
        </p:nvCxnSpPr>
        <p:spPr>
          <a:xfrm>
            <a:off x="666750" y="2124075"/>
            <a:ext cx="4762500" cy="0"/>
          </a:xfrm>
          <a:prstGeom prst="straightConnector1">
            <a:avLst/>
          </a:prstGeom>
          <a:noFill/>
          <a:ln cap="flat" cmpd="sng" w="19050">
            <a:solidFill>
              <a:srgbClr val="179AD3"/>
            </a:solidFill>
            <a:prstDash val="solid"/>
            <a:round/>
            <a:headEnd len="sm" w="sm" type="none"/>
            <a:tailEnd len="sm" w="sm" type="none"/>
          </a:ln>
        </p:spPr>
      </p:cxnSp>
      <p:cxnSp>
        <p:nvCxnSpPr>
          <p:cNvPr id="108" name="Google Shape;108;p12"/>
          <p:cNvCxnSpPr/>
          <p:nvPr/>
        </p:nvCxnSpPr>
        <p:spPr>
          <a:xfrm>
            <a:off x="5476875" y="1143000"/>
            <a:ext cx="0" cy="2476500"/>
          </a:xfrm>
          <a:prstGeom prst="straightConnector1">
            <a:avLst/>
          </a:prstGeom>
          <a:noFill/>
          <a:ln cap="flat" cmpd="sng" w="19050">
            <a:solidFill>
              <a:srgbClr val="179AD3"/>
            </a:solidFill>
            <a:prstDash val="solid"/>
            <a:round/>
            <a:headEnd len="sm" w="sm" type="none"/>
            <a:tailEnd len="sm" w="sm" type="none"/>
          </a:ln>
        </p:spPr>
      </p:cxnSp>
      <p:sp>
        <p:nvSpPr>
          <p:cNvPr id="109" name="Google Shape;109;p12"/>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10" name="Google Shape;110;p12"/>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111" name="Google Shape;111;p12"/>
          <p:cNvSpPr/>
          <p:nvPr/>
        </p:nvSpPr>
        <p:spPr>
          <a:xfrm>
            <a:off x="666750" y="2457450"/>
            <a:ext cx="4762500" cy="16191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Addressable Geo-fence technology offers: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users on various devices in your target demographic</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&amp; localization via platline data</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Anticipated 90% match rate for mailing lists​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customers/prospects on your mailing list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Foot traffic attribution to measure your campaign’s effectiveness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Cross device execution </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pic>
        <p:nvPicPr>
          <p:cNvPr descr="preencoded.png" id="112" name="Google Shape;112;p12"/>
          <p:cNvPicPr preferRelativeResize="0"/>
          <p:nvPr/>
        </p:nvPicPr>
        <p:blipFill rotWithShape="1">
          <a:blip r:embed="rId5">
            <a:alphaModFix/>
          </a:blip>
          <a:srcRect b="0" l="0" r="0" t="0"/>
          <a:stretch/>
        </p:blipFill>
        <p:spPr>
          <a:xfrm>
            <a:off x="5429250" y="762000"/>
            <a:ext cx="3333750" cy="333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preencoded.png" id="118" name="Google Shape;118;p13"/>
          <p:cNvPicPr preferRelativeResize="0"/>
          <p:nvPr/>
        </p:nvPicPr>
        <p:blipFill rotWithShape="1">
          <a:blip r:embed="rId3">
            <a:alphaModFix/>
          </a:blip>
          <a:srcRect b="0" l="0" r="0" t="0"/>
          <a:stretch/>
        </p:blipFill>
        <p:spPr>
          <a:xfrm>
            <a:off x="0" y="794"/>
            <a:ext cx="9144000" cy="5129213"/>
          </a:xfrm>
          <a:prstGeom prst="rect">
            <a:avLst/>
          </a:prstGeom>
          <a:noFill/>
          <a:ln>
            <a:noFill/>
          </a:ln>
        </p:spPr>
      </p:pic>
      <p:sp>
        <p:nvSpPr>
          <p:cNvPr id="119" name="Google Shape;119;p13"/>
          <p:cNvSpPr/>
          <p:nvPr/>
        </p:nvSpPr>
        <p:spPr>
          <a:xfrm>
            <a:off x="2381250" y="381000"/>
            <a:ext cx="4286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23356D"/>
                </a:solidFill>
                <a:latin typeface="Arial"/>
                <a:ea typeface="Arial"/>
                <a:cs typeface="Arial"/>
                <a:sym typeface="Arial"/>
              </a:rPr>
              <a:t>Event Geo-Fencing</a:t>
            </a:r>
            <a:br>
              <a:rPr b="1" i="0" lang="en-US" sz="2500" u="none" cap="none" strike="noStrike">
                <a:solidFill>
                  <a:srgbClr val="23356D"/>
                </a:solidFill>
                <a:latin typeface="Arial"/>
                <a:ea typeface="Arial"/>
                <a:cs typeface="Arial"/>
                <a:sym typeface="Arial"/>
              </a:rPr>
            </a:br>
            <a:endParaRPr b="0" i="0" sz="2500" u="none" cap="none" strike="noStrike">
              <a:solidFill>
                <a:schemeClr val="dk1"/>
              </a:solidFill>
              <a:latin typeface="Calibri"/>
              <a:ea typeface="Calibri"/>
              <a:cs typeface="Calibri"/>
              <a:sym typeface="Calibri"/>
            </a:endParaRPr>
          </a:p>
        </p:txBody>
      </p:sp>
      <p:sp>
        <p:nvSpPr>
          <p:cNvPr id="120" name="Google Shape;120;p13"/>
          <p:cNvSpPr/>
          <p:nvPr/>
        </p:nvSpPr>
        <p:spPr>
          <a:xfrm>
            <a:off x="666750" y="762000"/>
            <a:ext cx="7905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900"/>
              <a:buFont typeface="Arial"/>
              <a:buNone/>
            </a:pPr>
            <a:r>
              <a:rPr b="1" i="0" lang="en-US" sz="900" u="none" cap="none" strike="noStrike">
                <a:solidFill>
                  <a:srgbClr val="179AD3"/>
                </a:solidFill>
                <a:latin typeface="Arial"/>
                <a:ea typeface="Arial"/>
                <a:cs typeface="Arial"/>
                <a:sym typeface="Arial"/>
              </a:rPr>
              <a:t>Target audiences from specific events and serve them ads to brand your business and build awareness of your open positions.</a:t>
            </a:r>
            <a:endParaRPr b="0" i="0" sz="900" u="none" cap="none" strike="noStrike">
              <a:solidFill>
                <a:schemeClr val="dk1"/>
              </a:solidFill>
              <a:latin typeface="Calibri"/>
              <a:ea typeface="Calibri"/>
              <a:cs typeface="Calibri"/>
              <a:sym typeface="Calibri"/>
            </a:endParaRPr>
          </a:p>
        </p:txBody>
      </p:sp>
      <p:sp>
        <p:nvSpPr>
          <p:cNvPr id="121" name="Google Shape;121;p13"/>
          <p:cNvSpPr/>
          <p:nvPr/>
        </p:nvSpPr>
        <p:spPr>
          <a:xfrm>
            <a:off x="666750" y="1047750"/>
            <a:ext cx="371475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How Does Event Geo-fencing Work?</a:t>
            </a:r>
            <a:endParaRPr b="0" i="0" sz="1400" u="none" cap="none" strike="noStrike">
              <a:solidFill>
                <a:schemeClr val="dk1"/>
              </a:solidFill>
              <a:latin typeface="Calibri"/>
              <a:ea typeface="Calibri"/>
              <a:cs typeface="Calibri"/>
              <a:sym typeface="Calibri"/>
            </a:endParaRPr>
          </a:p>
        </p:txBody>
      </p:sp>
      <p:sp>
        <p:nvSpPr>
          <p:cNvPr id="122" name="Google Shape;122;p13"/>
          <p:cNvSpPr/>
          <p:nvPr/>
        </p:nvSpPr>
        <p:spPr>
          <a:xfrm>
            <a:off x="666750" y="2095500"/>
            <a:ext cx="3619500" cy="285750"/>
          </a:xfrm>
          <a:prstGeom prst="rect">
            <a:avLst/>
          </a:prstGeom>
          <a:noFill/>
          <a:ln>
            <a:noFill/>
          </a:ln>
        </p:spPr>
        <p:txBody>
          <a:bodyPr anchorCtr="0" anchor="t" bIns="0" lIns="0" spcFirstLastPara="1" rIns="0" wrap="square" tIns="0">
            <a:noAutofit/>
          </a:bodyPr>
          <a:lstStyle/>
          <a:p>
            <a:pPr indent="0" lvl="0" marL="0" marR="0" rtl="0" algn="l">
              <a:lnSpc>
                <a:spcPct val="139285"/>
              </a:lnSpc>
              <a:spcBef>
                <a:spcPts val="0"/>
              </a:spcBef>
              <a:spcAft>
                <a:spcPts val="0"/>
              </a:spcAft>
              <a:buClr>
                <a:srgbClr val="000000"/>
              </a:buClr>
              <a:buSzPts val="1400"/>
              <a:buFont typeface="Arial"/>
              <a:buNone/>
            </a:pPr>
            <a:r>
              <a:rPr b="1" i="0" lang="en-US" sz="1400" u="none" cap="none" strike="noStrike">
                <a:solidFill>
                  <a:srgbClr val="23356D"/>
                </a:solidFill>
                <a:latin typeface="Arial"/>
                <a:ea typeface="Arial"/>
                <a:cs typeface="Arial"/>
                <a:sym typeface="Arial"/>
              </a:rPr>
              <a:t>Benefits of Event Geofencing</a:t>
            </a:r>
            <a:endParaRPr b="0" i="0" sz="1400" u="none" cap="none" strike="noStrike">
              <a:solidFill>
                <a:schemeClr val="dk1"/>
              </a:solidFill>
              <a:latin typeface="Calibri"/>
              <a:ea typeface="Calibri"/>
              <a:cs typeface="Calibri"/>
              <a:sym typeface="Calibri"/>
            </a:endParaRPr>
          </a:p>
        </p:txBody>
      </p:sp>
      <p:cxnSp>
        <p:nvCxnSpPr>
          <p:cNvPr id="123" name="Google Shape;123;p13"/>
          <p:cNvCxnSpPr/>
          <p:nvPr/>
        </p:nvCxnSpPr>
        <p:spPr>
          <a:xfrm>
            <a:off x="666750" y="2047875"/>
            <a:ext cx="4762500" cy="0"/>
          </a:xfrm>
          <a:prstGeom prst="straightConnector1">
            <a:avLst/>
          </a:prstGeom>
          <a:noFill/>
          <a:ln cap="flat" cmpd="sng" w="19050">
            <a:solidFill>
              <a:srgbClr val="179AD3"/>
            </a:solidFill>
            <a:prstDash val="solid"/>
            <a:round/>
            <a:headEnd len="sm" w="sm" type="none"/>
            <a:tailEnd len="sm" w="sm" type="none"/>
          </a:ln>
        </p:spPr>
      </p:cxnSp>
      <p:sp>
        <p:nvSpPr>
          <p:cNvPr id="124" name="Google Shape;124;p13"/>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25" name="Google Shape;125;p13"/>
          <p:cNvPicPr preferRelativeResize="0"/>
          <p:nvPr/>
        </p:nvPicPr>
        <p:blipFill rotWithShape="1">
          <a:blip r:embed="rId4">
            <a:alphaModFix/>
          </a:blip>
          <a:srcRect b="0" l="0" r="0" t="0"/>
          <a:stretch/>
        </p:blipFill>
        <p:spPr>
          <a:xfrm>
            <a:off x="8477250" y="286539"/>
            <a:ext cx="342900" cy="360373"/>
          </a:xfrm>
          <a:prstGeom prst="rect">
            <a:avLst/>
          </a:prstGeom>
          <a:noFill/>
          <a:ln>
            <a:noFill/>
          </a:ln>
        </p:spPr>
      </p:pic>
      <p:sp>
        <p:nvSpPr>
          <p:cNvPr id="126" name="Google Shape;126;p13"/>
          <p:cNvSpPr/>
          <p:nvPr/>
        </p:nvSpPr>
        <p:spPr>
          <a:xfrm>
            <a:off x="666750" y="2381250"/>
            <a:ext cx="4762500" cy="161925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Event geo-fence technology enables you to capture audiences through custom targeting shapes around job fairs, concerts, sporting events, conventions, and other event types.</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The most reliable way to target mobile users at specific events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Pinpoint accuracy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Granular localization via custom shapes &amp; sizes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Boost mobile performance and reach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Retarget customers who attend an event </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Track users who visit your store after seeing an ad to measure campaign effectiveness</a:t>
            </a:r>
            <a:br>
              <a:rPr b="0" i="0" lang="en-US" sz="900" u="none" cap="none" strike="noStrike">
                <a:solidFill>
                  <a:srgbClr val="000000"/>
                </a:solidFill>
                <a:latin typeface="Arial"/>
                <a:ea typeface="Arial"/>
                <a:cs typeface="Arial"/>
                <a:sym typeface="Arial"/>
              </a:rPr>
            </a:br>
            <a:endParaRPr b="0" i="0" sz="900" u="none" cap="none" strike="noStrike">
              <a:solidFill>
                <a:schemeClr val="dk1"/>
              </a:solidFill>
              <a:latin typeface="Calibri"/>
              <a:ea typeface="Calibri"/>
              <a:cs typeface="Calibri"/>
              <a:sym typeface="Calibri"/>
            </a:endParaRPr>
          </a:p>
        </p:txBody>
      </p:sp>
      <p:grpSp>
        <p:nvGrpSpPr>
          <p:cNvPr id="127" name="Google Shape;127;p13"/>
          <p:cNvGrpSpPr/>
          <p:nvPr/>
        </p:nvGrpSpPr>
        <p:grpSpPr>
          <a:xfrm>
            <a:off x="5525558" y="1238250"/>
            <a:ext cx="3229217" cy="2355850"/>
            <a:chOff x="5525558" y="1238250"/>
            <a:chExt cx="3229217" cy="2355850"/>
          </a:xfrm>
        </p:grpSpPr>
        <p:pic>
          <p:nvPicPr>
            <p:cNvPr descr="preencoded.png" id="128" name="Google Shape;128;p13"/>
            <p:cNvPicPr preferRelativeResize="0"/>
            <p:nvPr/>
          </p:nvPicPr>
          <p:blipFill rotWithShape="1">
            <a:blip r:embed="rId5">
              <a:alphaModFix/>
            </a:blip>
            <a:srcRect b="0" l="0" r="0" t="0"/>
            <a:stretch/>
          </p:blipFill>
          <p:spPr>
            <a:xfrm>
              <a:off x="5525558" y="1238250"/>
              <a:ext cx="3141133" cy="2355850"/>
            </a:xfrm>
            <a:prstGeom prst="rect">
              <a:avLst/>
            </a:prstGeom>
            <a:noFill/>
            <a:ln>
              <a:noFill/>
            </a:ln>
          </p:spPr>
        </p:pic>
        <p:sp>
          <p:nvSpPr>
            <p:cNvPr id="129" name="Google Shape;129;p13"/>
            <p:cNvSpPr/>
            <p:nvPr/>
          </p:nvSpPr>
          <p:spPr>
            <a:xfrm>
              <a:off x="5608775" y="1681075"/>
              <a:ext cx="796500" cy="981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p:nvPr/>
          </p:nvSpPr>
          <p:spPr>
            <a:xfrm>
              <a:off x="5608775" y="2381250"/>
              <a:ext cx="938400" cy="827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p13"/>
            <p:cNvPicPr preferRelativeResize="0"/>
            <p:nvPr/>
          </p:nvPicPr>
          <p:blipFill rotWithShape="1">
            <a:blip r:embed="rId6">
              <a:alphaModFix/>
            </a:blip>
            <a:srcRect b="0" l="0" r="0" t="0"/>
            <a:stretch/>
          </p:blipFill>
          <p:spPr>
            <a:xfrm>
              <a:off x="5590325" y="1787625"/>
              <a:ext cx="938401" cy="938401"/>
            </a:xfrm>
            <a:prstGeom prst="rect">
              <a:avLst/>
            </a:prstGeom>
            <a:noFill/>
            <a:ln>
              <a:noFill/>
            </a:ln>
          </p:spPr>
        </p:pic>
        <p:sp>
          <p:nvSpPr>
            <p:cNvPr id="132" name="Google Shape;132;p13"/>
            <p:cNvSpPr txBox="1"/>
            <p:nvPr/>
          </p:nvSpPr>
          <p:spPr>
            <a:xfrm>
              <a:off x="5554175" y="2870450"/>
              <a:ext cx="938400" cy="5079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GEOFENCE </a:t>
              </a:r>
              <a:endParaRPr b="1"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JOB FAIR OR OTHER EVENT</a:t>
              </a:r>
              <a:endParaRPr b="1" i="0" sz="700" u="none" cap="none" strike="noStrike">
                <a:solidFill>
                  <a:srgbClr val="000000"/>
                </a:solidFill>
                <a:latin typeface="Arial"/>
                <a:ea typeface="Arial"/>
                <a:cs typeface="Arial"/>
                <a:sym typeface="Arial"/>
              </a:endParaRPr>
            </a:p>
          </p:txBody>
        </p:sp>
        <p:sp>
          <p:nvSpPr>
            <p:cNvPr id="133" name="Google Shape;133;p13"/>
            <p:cNvSpPr txBox="1"/>
            <p:nvPr/>
          </p:nvSpPr>
          <p:spPr>
            <a:xfrm>
              <a:off x="6568575" y="2870450"/>
              <a:ext cx="1055100" cy="5079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POTENTIAL APPLICANTS ENTER GEOFENCE</a:t>
              </a:r>
              <a:endParaRPr b="1" i="0" sz="700" u="none" cap="none" strike="noStrike">
                <a:solidFill>
                  <a:srgbClr val="000000"/>
                </a:solidFill>
                <a:latin typeface="Arial"/>
                <a:ea typeface="Arial"/>
                <a:cs typeface="Arial"/>
                <a:sym typeface="Arial"/>
              </a:endParaRPr>
            </a:p>
          </p:txBody>
        </p:sp>
        <p:sp>
          <p:nvSpPr>
            <p:cNvPr id="134" name="Google Shape;134;p13"/>
            <p:cNvSpPr txBox="1"/>
            <p:nvPr/>
          </p:nvSpPr>
          <p:spPr>
            <a:xfrm>
              <a:off x="7645075" y="2936925"/>
              <a:ext cx="1055100" cy="400200"/>
            </a:xfrm>
            <a:prstGeom prst="rect">
              <a:avLst/>
            </a:prstGeom>
            <a:solidFill>
              <a:srgbClr val="FFFF00"/>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RECRUITMENT </a:t>
              </a:r>
              <a:endParaRPr b="1" i="0" sz="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Arial"/>
                  <a:ea typeface="Arial"/>
                  <a:cs typeface="Arial"/>
                  <a:sym typeface="Arial"/>
                </a:rPr>
                <a:t>AD SERVED</a:t>
              </a:r>
              <a:endParaRPr b="1" i="0" sz="700" u="none" cap="none" strike="noStrike">
                <a:solidFill>
                  <a:srgbClr val="000000"/>
                </a:solidFill>
                <a:latin typeface="Arial"/>
                <a:ea typeface="Arial"/>
                <a:cs typeface="Arial"/>
                <a:sym typeface="Arial"/>
              </a:endParaRPr>
            </a:p>
          </p:txBody>
        </p:sp>
        <p:sp>
          <p:nvSpPr>
            <p:cNvPr id="135" name="Google Shape;135;p13"/>
            <p:cNvSpPr/>
            <p:nvPr/>
          </p:nvSpPr>
          <p:spPr>
            <a:xfrm>
              <a:off x="7780200" y="1626425"/>
              <a:ext cx="885900" cy="571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3"/>
            <p:cNvSpPr/>
            <p:nvPr/>
          </p:nvSpPr>
          <p:spPr>
            <a:xfrm>
              <a:off x="7869700" y="1952625"/>
              <a:ext cx="750600" cy="1048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3"/>
            <p:cNvSpPr/>
            <p:nvPr/>
          </p:nvSpPr>
          <p:spPr>
            <a:xfrm>
              <a:off x="7699675" y="2381250"/>
              <a:ext cx="750600" cy="62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p13"/>
            <p:cNvPicPr preferRelativeResize="0"/>
            <p:nvPr/>
          </p:nvPicPr>
          <p:blipFill rotWithShape="1">
            <a:blip r:embed="rId7">
              <a:alphaModFix/>
            </a:blip>
            <a:srcRect b="0" l="0" r="0" t="0"/>
            <a:stretch/>
          </p:blipFill>
          <p:spPr>
            <a:xfrm>
              <a:off x="7623675" y="1626225"/>
              <a:ext cx="1131100" cy="1131100"/>
            </a:xfrm>
            <a:prstGeom prst="rect">
              <a:avLst/>
            </a:prstGeom>
            <a:noFill/>
            <a:ln>
              <a:noFill/>
            </a:ln>
          </p:spPr>
        </p:pic>
      </p:grpSp>
      <p:sp>
        <p:nvSpPr>
          <p:cNvPr id="139" name="Google Shape;139;p13"/>
          <p:cNvSpPr/>
          <p:nvPr/>
        </p:nvSpPr>
        <p:spPr>
          <a:xfrm>
            <a:off x="666750" y="1333500"/>
            <a:ext cx="5461200" cy="571500"/>
          </a:xfrm>
          <a:prstGeom prst="rect">
            <a:avLst/>
          </a:prstGeom>
          <a:noFill/>
          <a:ln>
            <a:noFill/>
          </a:ln>
        </p:spPr>
        <p:txBody>
          <a:bodyPr anchorCtr="0" anchor="t" bIns="0" lIns="0" spcFirstLastPara="1" rIns="0" wrap="square" tIns="0">
            <a:noAutofit/>
          </a:bodyPr>
          <a:lstStyle/>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1: A virtual boundary is drawn around a physical location for a specific period of time. (ex: a job fair)</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2: A user enters the geo-fenced location during the event.</a:t>
            </a:r>
            <a:endParaRPr b="0" i="0" sz="900" u="none" cap="none" strike="noStrike">
              <a:solidFill>
                <a:schemeClr val="dk1"/>
              </a:solidFill>
              <a:latin typeface="Calibri"/>
              <a:ea typeface="Calibri"/>
              <a:cs typeface="Calibri"/>
              <a:sym typeface="Calibri"/>
            </a:endParaRPr>
          </a:p>
          <a:p>
            <a:pPr indent="0" lvl="0" marL="0" marR="0" rtl="0" algn="l">
              <a:lnSpc>
                <a:spcPct val="14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Step 3: The user is served ads from the geo-fencing campaign for up to 30 days.</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preencoded.png" id="145" name="Google Shape;145;p16"/>
          <p:cNvPicPr preferRelativeResize="0"/>
          <p:nvPr/>
        </p:nvPicPr>
        <p:blipFill rotWithShape="1">
          <a:blip r:embed="rId3">
            <a:alphaModFix/>
          </a:blip>
          <a:srcRect b="0" l="0" r="0" t="0"/>
          <a:stretch/>
        </p:blipFill>
        <p:spPr>
          <a:xfrm>
            <a:off x="0" y="407"/>
            <a:ext cx="9156700" cy="5136336"/>
          </a:xfrm>
          <a:prstGeom prst="rect">
            <a:avLst/>
          </a:prstGeom>
          <a:noFill/>
          <a:ln>
            <a:noFill/>
          </a:ln>
        </p:spPr>
      </p:pic>
      <p:sp>
        <p:nvSpPr>
          <p:cNvPr id="146" name="Google Shape;146;p16"/>
          <p:cNvSpPr/>
          <p:nvPr/>
        </p:nvSpPr>
        <p:spPr>
          <a:xfrm>
            <a:off x="3810000" y="381000"/>
            <a:ext cx="4191000" cy="285750"/>
          </a:xfrm>
          <a:prstGeom prst="rect">
            <a:avLst/>
          </a:prstGeom>
          <a:noFill/>
          <a:ln>
            <a:noFill/>
          </a:ln>
        </p:spPr>
        <p:txBody>
          <a:bodyPr anchorCtr="0" anchor="t" bIns="0" lIns="0" spcFirstLastPara="1" rIns="0" wrap="square" tIns="0">
            <a:noAutofit/>
          </a:bodyPr>
          <a:lstStyle/>
          <a:p>
            <a:pPr indent="0" lvl="0" marL="0" marR="0" rtl="0" algn="ctr">
              <a:lnSpc>
                <a:spcPct val="139696"/>
              </a:lnSpc>
              <a:spcBef>
                <a:spcPts val="0"/>
              </a:spcBef>
              <a:spcAft>
                <a:spcPts val="0"/>
              </a:spcAft>
              <a:buClr>
                <a:srgbClr val="000000"/>
              </a:buClr>
              <a:buSzPts val="3300"/>
              <a:buFont typeface="Arial"/>
              <a:buNone/>
            </a:pPr>
            <a:r>
              <a:rPr b="1" i="0" lang="en-US" sz="3300" u="none" cap="none" strike="noStrike">
                <a:solidFill>
                  <a:srgbClr val="23356D"/>
                </a:solidFill>
                <a:latin typeface="Arial"/>
                <a:ea typeface="Arial"/>
                <a:cs typeface="Arial"/>
                <a:sym typeface="Arial"/>
              </a:rPr>
              <a:t>Email Blast</a:t>
            </a:r>
            <a:endParaRPr b="0" i="0" sz="3300" u="none" cap="none" strike="noStrike">
              <a:solidFill>
                <a:schemeClr val="dk1"/>
              </a:solidFill>
              <a:latin typeface="Calibri"/>
              <a:ea typeface="Calibri"/>
              <a:cs typeface="Calibri"/>
              <a:sym typeface="Calibri"/>
            </a:endParaRPr>
          </a:p>
        </p:txBody>
      </p:sp>
      <p:sp>
        <p:nvSpPr>
          <p:cNvPr id="147" name="Google Shape;147;p16"/>
          <p:cNvSpPr/>
          <p:nvPr/>
        </p:nvSpPr>
        <p:spPr>
          <a:xfrm>
            <a:off x="190500" y="381000"/>
            <a:ext cx="2571750" cy="4000500"/>
          </a:xfrm>
          <a:prstGeom prst="rect">
            <a:avLst/>
          </a:prstGeom>
          <a:solidFill>
            <a:srgbClr val="23356D">
              <a:alpha val="6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6"/>
          <p:cNvSpPr/>
          <p:nvPr/>
        </p:nvSpPr>
        <p:spPr>
          <a:xfrm>
            <a:off x="3048000" y="952500"/>
            <a:ext cx="5619750" cy="381000"/>
          </a:xfrm>
          <a:prstGeom prst="rect">
            <a:avLst/>
          </a:prstGeom>
          <a:solidFill>
            <a:srgbClr val="71C7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6"/>
          <p:cNvSpPr/>
          <p:nvPr/>
        </p:nvSpPr>
        <p:spPr>
          <a:xfrm>
            <a:off x="3048000" y="95250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WHAT?</a:t>
            </a:r>
            <a:endParaRPr b="0" i="0" sz="2500" u="none" cap="none" strike="noStrike">
              <a:solidFill>
                <a:schemeClr val="dk1"/>
              </a:solidFill>
              <a:latin typeface="Calibri"/>
              <a:ea typeface="Calibri"/>
              <a:cs typeface="Calibri"/>
              <a:sym typeface="Calibri"/>
            </a:endParaRPr>
          </a:p>
        </p:txBody>
      </p:sp>
      <p:sp>
        <p:nvSpPr>
          <p:cNvPr id="150" name="Google Shape;150;p16"/>
          <p:cNvSpPr/>
          <p:nvPr/>
        </p:nvSpPr>
        <p:spPr>
          <a:xfrm>
            <a:off x="2952750" y="2476500"/>
            <a:ext cx="5810250" cy="4762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Higher guaranteed click through rate • Additional traffic to your website • Increased conversion rates </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Easy-to-understand analytics and reporting • Hyper-target your audience where they are engaging most </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Connect with an audience that has expressed interest • 500+ Data Qualifiers to target for the outbound email marketing </a:t>
            </a:r>
            <a:br>
              <a:rPr b="0" i="0" lang="en-US" sz="800" u="none" cap="none" strike="noStrike">
                <a:solidFill>
                  <a:srgbClr val="000000"/>
                </a:solidFill>
                <a:latin typeface="Arial"/>
                <a:ea typeface="Arial"/>
                <a:cs typeface="Arial"/>
                <a:sym typeface="Arial"/>
              </a:rPr>
            </a:br>
            <a:endParaRPr b="0" i="0" sz="800" u="none" cap="none" strike="noStrike">
              <a:solidFill>
                <a:schemeClr val="dk1"/>
              </a:solidFill>
              <a:latin typeface="Calibri"/>
              <a:ea typeface="Calibri"/>
              <a:cs typeface="Calibri"/>
              <a:sym typeface="Calibri"/>
            </a:endParaRPr>
          </a:p>
        </p:txBody>
      </p:sp>
      <p:sp>
        <p:nvSpPr>
          <p:cNvPr id="151" name="Google Shape;151;p16"/>
          <p:cNvSpPr/>
          <p:nvPr/>
        </p:nvSpPr>
        <p:spPr>
          <a:xfrm>
            <a:off x="3048000" y="1333500"/>
            <a:ext cx="5619750" cy="3810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A digital marketing strategy is used to send emails and develop relationships with prospective applicants. An effective email marketing strategy converts prospective applicants into employees.</a:t>
            </a:r>
            <a:endParaRPr b="0" i="0" sz="800" u="none" cap="none" strike="noStrike">
              <a:solidFill>
                <a:schemeClr val="dk1"/>
              </a:solidFill>
              <a:latin typeface="Calibri"/>
              <a:ea typeface="Calibri"/>
              <a:cs typeface="Calibri"/>
              <a:sym typeface="Calibri"/>
            </a:endParaRPr>
          </a:p>
        </p:txBody>
      </p:sp>
      <p:sp>
        <p:nvSpPr>
          <p:cNvPr id="152" name="Google Shape;152;p16"/>
          <p:cNvSpPr/>
          <p:nvPr/>
        </p:nvSpPr>
        <p:spPr>
          <a:xfrm>
            <a:off x="8382000" y="190500"/>
            <a:ext cx="571500" cy="571500"/>
          </a:xfrm>
          <a:prstGeom prst="ellipse">
            <a:avLst/>
          </a:prstGeom>
          <a:solidFill>
            <a:srgbClr val="FFFFFF"/>
          </a:solidFill>
          <a:ln cap="flat" cmpd="sng" w="38100">
            <a:solidFill>
              <a:srgbClr val="2335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reencoded.png" id="153" name="Google Shape;153;p16"/>
          <p:cNvPicPr preferRelativeResize="0"/>
          <p:nvPr/>
        </p:nvPicPr>
        <p:blipFill rotWithShape="1">
          <a:blip r:embed="rId4">
            <a:alphaModFix/>
          </a:blip>
          <a:srcRect b="0" l="0" r="0" t="0"/>
          <a:stretch/>
        </p:blipFill>
        <p:spPr>
          <a:xfrm>
            <a:off x="8383001" y="190500"/>
            <a:ext cx="537749" cy="565150"/>
          </a:xfrm>
          <a:prstGeom prst="rect">
            <a:avLst/>
          </a:prstGeom>
          <a:noFill/>
          <a:ln>
            <a:noFill/>
          </a:ln>
        </p:spPr>
      </p:pic>
      <p:sp>
        <p:nvSpPr>
          <p:cNvPr id="154" name="Google Shape;154;p16"/>
          <p:cNvSpPr/>
          <p:nvPr/>
        </p:nvSpPr>
        <p:spPr>
          <a:xfrm>
            <a:off x="3048000" y="1714500"/>
            <a:ext cx="5619750" cy="381000"/>
          </a:xfrm>
          <a:prstGeom prst="rect">
            <a:avLst/>
          </a:prstGeom>
          <a:solidFill>
            <a:srgbClr val="179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6"/>
          <p:cNvSpPr/>
          <p:nvPr/>
        </p:nvSpPr>
        <p:spPr>
          <a:xfrm>
            <a:off x="3048000" y="171450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WHY?</a:t>
            </a:r>
            <a:endParaRPr b="0" i="0" sz="2500" u="none" cap="none" strike="noStrike">
              <a:solidFill>
                <a:schemeClr val="dk1"/>
              </a:solidFill>
              <a:latin typeface="Calibri"/>
              <a:ea typeface="Calibri"/>
              <a:cs typeface="Calibri"/>
              <a:sym typeface="Calibri"/>
            </a:endParaRPr>
          </a:p>
        </p:txBody>
      </p:sp>
      <p:sp>
        <p:nvSpPr>
          <p:cNvPr id="156" name="Google Shape;156;p16"/>
          <p:cNvSpPr/>
          <p:nvPr/>
        </p:nvSpPr>
        <p:spPr>
          <a:xfrm>
            <a:off x="3048000" y="2952750"/>
            <a:ext cx="5619750" cy="381000"/>
          </a:xfrm>
          <a:prstGeom prst="rect">
            <a:avLst/>
          </a:prstGeom>
          <a:solidFill>
            <a:srgbClr val="23356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6"/>
          <p:cNvSpPr/>
          <p:nvPr/>
        </p:nvSpPr>
        <p:spPr>
          <a:xfrm>
            <a:off x="3048000" y="2952750"/>
            <a:ext cx="5619750" cy="28575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2500"/>
              <a:buFont typeface="Arial"/>
              <a:buNone/>
            </a:pPr>
            <a:r>
              <a:rPr b="1" i="0" lang="en-US" sz="2500" u="none" cap="none" strike="noStrike">
                <a:solidFill>
                  <a:srgbClr val="FFFFFF"/>
                </a:solidFill>
                <a:latin typeface="Arial"/>
                <a:ea typeface="Arial"/>
                <a:cs typeface="Arial"/>
                <a:sym typeface="Arial"/>
              </a:rPr>
              <a:t>TARGET OPTIONS</a:t>
            </a:r>
            <a:endParaRPr b="0" i="0" sz="2500" u="none" cap="none" strike="noStrike">
              <a:solidFill>
                <a:schemeClr val="dk1"/>
              </a:solidFill>
              <a:latin typeface="Calibri"/>
              <a:ea typeface="Calibri"/>
              <a:cs typeface="Calibri"/>
              <a:sym typeface="Calibri"/>
            </a:endParaRPr>
          </a:p>
        </p:txBody>
      </p:sp>
      <p:sp>
        <p:nvSpPr>
          <p:cNvPr id="158" name="Google Shape;158;p16"/>
          <p:cNvSpPr/>
          <p:nvPr/>
        </p:nvSpPr>
        <p:spPr>
          <a:xfrm>
            <a:off x="2952750" y="2095500"/>
            <a:ext cx="5810400" cy="285900"/>
          </a:xfrm>
          <a:prstGeom prst="rect">
            <a:avLst/>
          </a:prstGeom>
          <a:noFill/>
          <a:ln>
            <a:noFill/>
          </a:ln>
        </p:spPr>
        <p:txBody>
          <a:bodyPr anchorCtr="0" anchor="t" bIns="0" lIns="0" spcFirstLastPara="1" rIns="0" wrap="square" tIns="0">
            <a:noAutofit/>
          </a:bodyPr>
          <a:lstStyle/>
          <a:p>
            <a:pPr indent="0" lvl="0" marL="0" marR="0" rtl="0" algn="ctr">
              <a:lnSpc>
                <a:spcPct val="14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According to Optinmonster, 58% of people check their email before social media. And according to Beamery, </a:t>
            </a:r>
            <a:r>
              <a:rPr b="0" i="0" lang="en-US" sz="800" u="none" cap="none" strike="noStrike">
                <a:solidFill>
                  <a:schemeClr val="dk1"/>
                </a:solidFill>
                <a:highlight>
                  <a:srgbClr val="FFFFFF"/>
                </a:highlight>
                <a:uFill>
                  <a:noFill/>
                </a:uFill>
                <a:latin typeface="Arial"/>
                <a:ea typeface="Arial"/>
                <a:cs typeface="Arial"/>
                <a:sym typeface="Arial"/>
                <a:hlinkClick r:id="rId5">
                  <a:extLst>
                    <a:ext uri="{A12FA001-AC4F-418D-AE19-62706E023703}">
                      <ahyp:hlinkClr val="tx"/>
                    </a:ext>
                  </a:extLst>
                </a:hlinkClick>
              </a:rPr>
              <a:t>85% of recruiters rely on email</a:t>
            </a:r>
            <a:r>
              <a:rPr b="0" i="0" lang="en-US" sz="800" u="none" cap="none" strike="noStrike">
                <a:solidFill>
                  <a:schemeClr val="dk1"/>
                </a:solidFill>
                <a:highlight>
                  <a:srgbClr val="FFFFFF"/>
                </a:highlight>
                <a:latin typeface="Arial"/>
                <a:ea typeface="Arial"/>
                <a:cs typeface="Arial"/>
                <a:sym typeface="Arial"/>
              </a:rPr>
              <a:t> as their top channel to contact and build relationships with talent.</a:t>
            </a:r>
            <a:endParaRPr b="0" i="0" sz="800" u="none" cap="none" strike="noStrike">
              <a:solidFill>
                <a:schemeClr val="dk1"/>
              </a:solidFill>
              <a:latin typeface="Arial"/>
              <a:ea typeface="Arial"/>
              <a:cs typeface="Arial"/>
              <a:sym typeface="Arial"/>
            </a:endParaRPr>
          </a:p>
        </p:txBody>
      </p:sp>
      <p:cxnSp>
        <p:nvCxnSpPr>
          <p:cNvPr id="159" name="Google Shape;159;p16"/>
          <p:cNvCxnSpPr/>
          <p:nvPr/>
        </p:nvCxnSpPr>
        <p:spPr>
          <a:xfrm>
            <a:off x="4762500" y="2428875"/>
            <a:ext cx="2190750" cy="0"/>
          </a:xfrm>
          <a:prstGeom prst="straightConnector1">
            <a:avLst/>
          </a:prstGeom>
          <a:noFill/>
          <a:ln cap="flat" cmpd="sng" w="19050">
            <a:solidFill>
              <a:srgbClr val="179AD3"/>
            </a:solidFill>
            <a:prstDash val="solid"/>
            <a:round/>
            <a:headEnd len="sm" w="sm" type="none"/>
            <a:tailEnd len="sm" w="sm" type="none"/>
          </a:ln>
        </p:spPr>
      </p:cxnSp>
      <p:sp>
        <p:nvSpPr>
          <p:cNvPr id="160" name="Google Shape;160;p16"/>
          <p:cNvSpPr/>
          <p:nvPr/>
        </p:nvSpPr>
        <p:spPr>
          <a:xfrm>
            <a:off x="2952750" y="342900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GeoGraphic: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1" name="Google Shape;161;p16"/>
          <p:cNvSpPr/>
          <p:nvPr/>
        </p:nvSpPr>
        <p:spPr>
          <a:xfrm>
            <a:off x="2952750" y="371475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DemoGraphic:</a:t>
            </a:r>
            <a:br>
              <a:rPr b="1"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2" name="Google Shape;162;p16"/>
          <p:cNvSpPr/>
          <p:nvPr/>
        </p:nvSpPr>
        <p:spPr>
          <a:xfrm>
            <a:off x="5810250" y="342900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PyschoGraphic: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3" name="Google Shape;163;p16"/>
          <p:cNvSpPr/>
          <p:nvPr/>
        </p:nvSpPr>
        <p:spPr>
          <a:xfrm>
            <a:off x="5810250" y="3714750"/>
            <a:ext cx="1238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179AD3"/>
                </a:solidFill>
                <a:latin typeface="Arial"/>
                <a:ea typeface="Arial"/>
                <a:cs typeface="Arial"/>
                <a:sym typeface="Arial"/>
              </a:rPr>
              <a:t>Behavioral:</a:t>
            </a:r>
            <a:br>
              <a:rPr b="1" i="0" lang="en-US" sz="1200" u="none" cap="none" strike="noStrike">
                <a:solidFill>
                  <a:srgbClr val="179AD3"/>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
        <p:nvSpPr>
          <p:cNvPr id="164" name="Google Shape;164;p16"/>
          <p:cNvSpPr/>
          <p:nvPr/>
        </p:nvSpPr>
        <p:spPr>
          <a:xfrm>
            <a:off x="3905250" y="342900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City, County, Zip Code</a:t>
            </a:r>
            <a:endParaRPr b="0" i="0" sz="1200" u="none" cap="none" strike="noStrike">
              <a:solidFill>
                <a:schemeClr val="dk1"/>
              </a:solidFill>
              <a:latin typeface="Calibri"/>
              <a:ea typeface="Calibri"/>
              <a:cs typeface="Calibri"/>
              <a:sym typeface="Calibri"/>
            </a:endParaRPr>
          </a:p>
        </p:txBody>
      </p:sp>
      <p:sp>
        <p:nvSpPr>
          <p:cNvPr id="165" name="Google Shape;165;p16"/>
          <p:cNvSpPr/>
          <p:nvPr/>
        </p:nvSpPr>
        <p:spPr>
          <a:xfrm>
            <a:off x="4000500" y="371475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Age, HHI, Credit, Etc.</a:t>
            </a:r>
            <a:endParaRPr b="0" i="0" sz="1200" u="none" cap="none" strike="noStrike">
              <a:solidFill>
                <a:schemeClr val="dk1"/>
              </a:solidFill>
              <a:latin typeface="Calibri"/>
              <a:ea typeface="Calibri"/>
              <a:cs typeface="Calibri"/>
              <a:sym typeface="Calibri"/>
            </a:endParaRPr>
          </a:p>
        </p:txBody>
      </p:sp>
      <p:sp>
        <p:nvSpPr>
          <p:cNvPr id="166" name="Google Shape;166;p16"/>
          <p:cNvSpPr/>
          <p:nvPr/>
        </p:nvSpPr>
        <p:spPr>
          <a:xfrm>
            <a:off x="7048500" y="342900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Habits, Hobbies, Values</a:t>
            </a:r>
            <a:endParaRPr b="0" i="0" sz="1200" u="none" cap="none" strike="noStrike">
              <a:solidFill>
                <a:schemeClr val="dk1"/>
              </a:solidFill>
              <a:latin typeface="Calibri"/>
              <a:ea typeface="Calibri"/>
              <a:cs typeface="Calibri"/>
              <a:sym typeface="Calibri"/>
            </a:endParaRPr>
          </a:p>
        </p:txBody>
      </p:sp>
      <p:sp>
        <p:nvSpPr>
          <p:cNvPr id="167" name="Google Shape;167;p16"/>
          <p:cNvSpPr/>
          <p:nvPr/>
        </p:nvSpPr>
        <p:spPr>
          <a:xfrm>
            <a:off x="6667500" y="3714750"/>
            <a:ext cx="200025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Website Visits, Search Terms</a:t>
            </a:r>
            <a:endParaRPr b="0" i="0" sz="1200" u="none" cap="none" strike="noStrike">
              <a:solidFill>
                <a:schemeClr val="dk1"/>
              </a:solidFill>
              <a:latin typeface="Calibri"/>
              <a:ea typeface="Calibri"/>
              <a:cs typeface="Calibri"/>
              <a:sym typeface="Calibri"/>
            </a:endParaRPr>
          </a:p>
        </p:txBody>
      </p:sp>
      <p:pic>
        <p:nvPicPr>
          <p:cNvPr id="168" name="Google Shape;168;p16"/>
          <p:cNvPicPr preferRelativeResize="0"/>
          <p:nvPr/>
        </p:nvPicPr>
        <p:blipFill rotWithShape="1">
          <a:blip r:embed="rId6">
            <a:alphaModFix/>
          </a:blip>
          <a:srcRect b="0" l="0" r="0" t="0"/>
          <a:stretch/>
        </p:blipFill>
        <p:spPr>
          <a:xfrm>
            <a:off x="190496" y="666750"/>
            <a:ext cx="2571752" cy="3429002"/>
          </a:xfrm>
          <a:prstGeom prst="rect">
            <a:avLst/>
          </a:prstGeom>
          <a:noFill/>
          <a:ln>
            <a:noFill/>
          </a:ln>
        </p:spPr>
      </p:pic>
      <p:sp>
        <p:nvSpPr>
          <p:cNvPr id="169" name="Google Shape;169;p16"/>
          <p:cNvSpPr/>
          <p:nvPr/>
        </p:nvSpPr>
        <p:spPr>
          <a:xfrm>
            <a:off x="2952750" y="3962400"/>
            <a:ext cx="5715000" cy="190500"/>
          </a:xfrm>
          <a:prstGeom prst="rect">
            <a:avLst/>
          </a:prstGeom>
          <a:noFill/>
          <a:ln>
            <a:noFill/>
          </a:ln>
        </p:spPr>
        <p:txBody>
          <a:bodyPr anchorCtr="0" anchor="t" bIns="0" lIns="0" spcFirstLastPara="1" rIns="0" wrap="square" tIns="0">
            <a:noAutofit/>
          </a:bodyPr>
          <a:lstStyle/>
          <a:p>
            <a:pPr indent="0" lvl="0" marL="0" marR="0" rtl="0" algn="l">
              <a:lnSpc>
                <a:spcPct val="139166"/>
              </a:lnSpc>
              <a:spcBef>
                <a:spcPts val="0"/>
              </a:spcBef>
              <a:spcAft>
                <a:spcPts val="0"/>
              </a:spcAft>
              <a:buClr>
                <a:srgbClr val="000000"/>
              </a:buClr>
              <a:buSzPts val="1200"/>
              <a:buFont typeface="Arial"/>
              <a:buNone/>
            </a:pPr>
            <a:r>
              <a:rPr b="1" i="0" lang="en-US" sz="1200" u="none" cap="none" strike="noStrike">
                <a:solidFill>
                  <a:srgbClr val="23356D"/>
                </a:solidFill>
                <a:latin typeface="Arial"/>
                <a:ea typeface="Arial"/>
                <a:cs typeface="Arial"/>
                <a:sym typeface="Arial"/>
              </a:rPr>
              <a:t>Occupation: </a:t>
            </a:r>
            <a:r>
              <a:rPr b="0" i="0" lang="en-US" sz="1200" u="none" cap="none" strike="noStrike">
                <a:solidFill>
                  <a:schemeClr val="dk1"/>
                </a:solidFill>
                <a:latin typeface="Arial"/>
                <a:ea typeface="Arial"/>
                <a:cs typeface="Arial"/>
                <a:sym typeface="Arial"/>
              </a:rPr>
              <a:t>Career change interest, current occupation, employment status, etc.</a:t>
            </a:r>
            <a:br>
              <a:rPr b="1" i="0" lang="en-US" sz="1200" u="none" cap="none" strike="noStrike">
                <a:solidFill>
                  <a:srgbClr val="23356D"/>
                </a:solidFill>
                <a:latin typeface="Arial"/>
                <a:ea typeface="Arial"/>
                <a:cs typeface="Arial"/>
                <a:sym typeface="Arial"/>
              </a:rPr>
            </a:b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2022-05-16T19:40:43Z</dcterms:created>
  <dc:creator>PptxGenJS</dc:creator>
</cp:coreProperties>
</file>