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Yv2HWGxr6WKgp9NT7Pk9OPMS3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a8e2c6c7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g12a8e2c6c7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2a8e2c6c7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IMAGE_18781">
  <p:cSld name="BACKGROUND_IMAGE_1878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6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7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8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9"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10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11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12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13"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14"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IMAGE_18782">
  <p:cSld name="BACKGROUND_IMAGE_1878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IMAGE_18791">
  <p:cSld name="BACKGROUND_IMAGE_1879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2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3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4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_COLOR_FFFFFF">
  <p:cSld name="BACKGROUND_COLOR_FFFFFF 5"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26.png"/><Relationship Id="rId7" Type="http://schemas.openxmlformats.org/officeDocument/2006/relationships/image" Target="../media/image45.png"/><Relationship Id="rId8" Type="http://schemas.openxmlformats.org/officeDocument/2006/relationships/image" Target="../media/image3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jpg"/><Relationship Id="rId4" Type="http://schemas.openxmlformats.org/officeDocument/2006/relationships/image" Target="../media/image44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3.jpg"/><Relationship Id="rId6" Type="http://schemas.openxmlformats.org/officeDocument/2006/relationships/image" Target="../media/image29.jpg"/><Relationship Id="rId7" Type="http://schemas.openxmlformats.org/officeDocument/2006/relationships/image" Target="../media/image19.gif"/><Relationship Id="rId8" Type="http://schemas.openxmlformats.org/officeDocument/2006/relationships/image" Target="../media/image2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1.pn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0.png"/><Relationship Id="rId5" Type="http://schemas.openxmlformats.org/officeDocument/2006/relationships/image" Target="../media/image18.jp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hyperlink" Target="https://marketing.beamery.com/academy/state-of-talent-acquisition-2017" TargetMode="External"/><Relationship Id="rId6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" name="Google Shape;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646" y="1619250"/>
            <a:ext cx="2852208" cy="15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/>
          <p:nvPr/>
        </p:nvSpPr>
        <p:spPr>
          <a:xfrm>
            <a:off x="4286250" y="2190750"/>
            <a:ext cx="457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Recruitment Campaign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 Practices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4286250" y="1714500"/>
            <a:ext cx="46672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Saga Communications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5" name="Google Shape;1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/>
          <p:nvPr/>
        </p:nvSpPr>
        <p:spPr>
          <a:xfrm>
            <a:off x="5905500" y="190500"/>
            <a:ext cx="666750" cy="66675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7" name="Google Shape;1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1751" y="285750"/>
            <a:ext cx="537749" cy="56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8" name="Google Shape;17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-94059"/>
            <a:ext cx="2095500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/>
          <p:nvPr/>
        </p:nvSpPr>
        <p:spPr>
          <a:xfrm>
            <a:off x="6762750" y="666750"/>
            <a:ext cx="2286000" cy="3333750"/>
          </a:xfrm>
          <a:prstGeom prst="rect">
            <a:avLst/>
          </a:prstGeom>
          <a:solidFill>
            <a:srgbClr val="23356D">
              <a:alpha val="8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6858000" y="762000"/>
            <a:ext cx="20955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Reach your ideal customers on the world's largest professional network.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Advertising on LinkedIn helps businesses of any size achieve their goals.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1" name="Google Shape;18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3319" y="2571750"/>
            <a:ext cx="1923912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/>
          <p:nvPr/>
        </p:nvSpPr>
        <p:spPr>
          <a:xfrm>
            <a:off x="1428750" y="762000"/>
            <a:ext cx="3714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Promote your business with LinkedIn ads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190500" y="1047750"/>
            <a:ext cx="6381750" cy="1714500"/>
          </a:xfrm>
          <a:prstGeom prst="rect">
            <a:avLst/>
          </a:prstGeom>
          <a:solidFill>
            <a:srgbClr val="71C7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4" name="Google Shape;18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3664" y="1047750"/>
            <a:ext cx="4855423" cy="178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4"/>
          <p:cNvCxnSpPr/>
          <p:nvPr/>
        </p:nvCxnSpPr>
        <p:spPr>
          <a:xfrm>
            <a:off x="6953250" y="2333625"/>
            <a:ext cx="19050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reencoded.png" id="186" name="Google Shape;18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22051" y="3048000"/>
            <a:ext cx="3309098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/>
          <p:nvPr/>
        </p:nvSpPr>
        <p:spPr>
          <a:xfrm>
            <a:off x="1524000" y="2857500"/>
            <a:ext cx="3714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How LinkedIn ads Targeting Works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/>
          <p:nvPr/>
        </p:nvSpPr>
        <p:spPr>
          <a:xfrm>
            <a:off x="5905500" y="190500"/>
            <a:ext cx="666750" cy="66675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5" name="Google Shape;1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1751" y="285750"/>
            <a:ext cx="537749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/>
          <p:nvPr/>
        </p:nvSpPr>
        <p:spPr>
          <a:xfrm>
            <a:off x="1619250" y="190500"/>
            <a:ext cx="371475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Find The Right Applicants For Your Job Opening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190500" y="1047750"/>
            <a:ext cx="6381750" cy="2095500"/>
          </a:xfrm>
          <a:prstGeom prst="rect">
            <a:avLst/>
          </a:prstGeom>
          <a:solidFill>
            <a:srgbClr val="179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15"/>
          <p:cNvCxnSpPr/>
          <p:nvPr/>
        </p:nvCxnSpPr>
        <p:spPr>
          <a:xfrm>
            <a:off x="6953250" y="2333625"/>
            <a:ext cx="19050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reencoded.png" id="199" name="Google Shape;1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-95250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0" name="Google Shape;20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195" y="1143000"/>
            <a:ext cx="2043811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1" name="Google Shape;20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4822" y="1238250"/>
            <a:ext cx="2161206" cy="16129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15"/>
          <p:cNvSpPr/>
          <p:nvPr/>
        </p:nvSpPr>
        <p:spPr>
          <a:xfrm>
            <a:off x="6953250" y="3619500"/>
            <a:ext cx="19050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in five minutes on mobile is spent on Instagram or Facebook. That’s more than the next 10 mobile platforms combined!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7239000" y="3048000"/>
            <a:ext cx="1333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71C7EB"/>
                </a:solidFill>
                <a:latin typeface="Arial"/>
                <a:ea typeface="Arial"/>
                <a:cs typeface="Arial"/>
                <a:sym typeface="Arial"/>
              </a:rPr>
              <a:t>1 in 5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2476500" y="1238250"/>
            <a:ext cx="4000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Facebook recruitment</a:t>
            </a:r>
            <a:r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offers a great, but underutilized opportunity to proactively search for candidates. Did you know that you can use Facebook as a proactive sourcing tool? You can find potential candidates using Facebook search option - and you don't even need to have a company Facebook page to do it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285750" y="3619500"/>
            <a:ext cx="1905000" cy="285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CANDIDATES CAN APPLY 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90500" y="4000500"/>
            <a:ext cx="2095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Candidates can easily apply for your open position on your Facebook Page and job posting, without leaving the Facebook App.  </a:t>
            </a:r>
            <a:b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2762250" y="2286000"/>
            <a:ext cx="36195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75" lIns="18275" spcFirstLastPara="1" rIns="18275" wrap="square" tIns="18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​Spread the Word about your Job Opening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​Take Advantage of a Wide Applicant Pool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​Review and Respond to Applications on the go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​Reach Qualified People by Promoting Your Job Post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2476500" y="3619500"/>
            <a:ext cx="1905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MANAGE APPLICANTS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4667250" y="3619500"/>
            <a:ext cx="1809750" cy="285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SCHEDULE &amp; HIRE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2381250" y="4000500"/>
            <a:ext cx="209550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Keep track of applicants with the jobs management tools where you can easily organize interviews and manage the status of applications. </a:t>
            </a:r>
            <a:b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4572000" y="4000500"/>
            <a:ext cx="200025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Through your Facebook </a:t>
            </a:r>
            <a:r>
              <a:rPr lang="en-US" sz="900">
                <a:solidFill>
                  <a:srgbClr val="179AD3"/>
                </a:solidFill>
              </a:rPr>
              <a:t>Messenger</a:t>
            </a:r>
            <a: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 Portal you can easily schedule times to interview and move to the next steps for hiring the best candidate</a:t>
            </a:r>
            <a:br>
              <a:rPr b="0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4"/>
            <a:ext cx="9144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2476500" y="381000"/>
            <a:ext cx="42862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Display Advertising</a:t>
            </a:r>
            <a:b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666750" y="762000"/>
            <a:ext cx="7905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179AD3"/>
                </a:solidFill>
              </a:rPr>
              <a:t>Reach the right audience of potential applicants to b</a:t>
            </a:r>
            <a:r>
              <a:rPr b="1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rand your business and build awareness of your </a:t>
            </a:r>
            <a:r>
              <a:rPr b="1" lang="en-US" sz="900">
                <a:solidFill>
                  <a:srgbClr val="179AD3"/>
                </a:solidFill>
              </a:rPr>
              <a:t>open positions.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762000" y="1143000"/>
            <a:ext cx="37147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Reach more people in more places online.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762000" y="1428750"/>
            <a:ext cx="3429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ads can help you promote your business when people are browsing online, watching YouTube videos, checking Gmail, or using mobile devices and apps.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762000" y="2190750"/>
            <a:ext cx="3619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Target people anywhere, anytime, on any device.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62000" y="2476500"/>
            <a:ext cx="1238400" cy="12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Mobile/Desktop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Dynamic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Geographic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Retargeting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Native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2381250" y="2476500"/>
            <a:ext cx="1619250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Demographic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Behavioral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Category Contextual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Keyword Contextual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• CRM Targeting</a:t>
            </a:r>
            <a:br>
              <a:rPr b="0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0"/>
          <p:cNvCxnSpPr/>
          <p:nvPr/>
        </p:nvCxnSpPr>
        <p:spPr>
          <a:xfrm>
            <a:off x="762000" y="2047875"/>
            <a:ext cx="38100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0"/>
          <p:cNvCxnSpPr/>
          <p:nvPr/>
        </p:nvCxnSpPr>
        <p:spPr>
          <a:xfrm>
            <a:off x="4619625" y="1143000"/>
            <a:ext cx="0" cy="228600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p10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0" y="286539"/>
            <a:ext cx="342900" cy="360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0"/>
          <p:cNvGrpSpPr/>
          <p:nvPr/>
        </p:nvGrpSpPr>
        <p:grpSpPr>
          <a:xfrm>
            <a:off x="4667669" y="1047750"/>
            <a:ext cx="3612311" cy="2571750"/>
            <a:chOff x="4667669" y="1047750"/>
            <a:chExt cx="3612311" cy="2571750"/>
          </a:xfrm>
        </p:grpSpPr>
        <p:pic>
          <p:nvPicPr>
            <p:cNvPr descr="preencoded.png" id="230" name="Google Shape;23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67669" y="1047750"/>
              <a:ext cx="3612311" cy="25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0"/>
            <p:cNvSpPr txBox="1"/>
            <p:nvPr/>
          </p:nvSpPr>
          <p:spPr>
            <a:xfrm>
              <a:off x="6538325" y="1284225"/>
              <a:ext cx="414600" cy="10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/>
                <a:t>applicants</a:t>
              </a:r>
              <a:endParaRPr sz="700"/>
            </a:p>
          </p:txBody>
        </p:sp>
      </p:grpSp>
      <p:pic>
        <p:nvPicPr>
          <p:cNvPr descr="preencoded.png" id="232" name="Google Shape;23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1704" y="3048000"/>
            <a:ext cx="3020692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190500" y="381000"/>
            <a:ext cx="2571750" cy="4000500"/>
          </a:xfrm>
          <a:prstGeom prst="rect">
            <a:avLst/>
          </a:prstGeom>
          <a:solidFill>
            <a:srgbClr val="23356D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285750" y="476250"/>
            <a:ext cx="2381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Reach </a:t>
            </a:r>
            <a:r>
              <a:rPr b="1" lang="en-US" sz="1200">
                <a:solidFill>
                  <a:srgbClr val="FFFFFF"/>
                </a:solidFill>
              </a:rPr>
              <a:t>Potential Applicants Where They’re Watching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285750" y="952500"/>
            <a:ext cx="24765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Use Google’s in-market audiences to target users who are looking for employment in specific industries. Or use affinity audiences to target users based on their interests and habits. </a:t>
            </a: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 connects you to the people who matter most to your business.</a:t>
            </a:r>
            <a:b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285750" y="2190750"/>
            <a:ext cx="2381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Show Up When It Counts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285750" y="2476500"/>
            <a:ext cx="23811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 viewers into </a:t>
            </a:r>
            <a:r>
              <a:rPr lang="en-US" sz="900">
                <a:solidFill>
                  <a:srgbClr val="FFFFFF"/>
                </a:solidFill>
              </a:rPr>
              <a:t>applicants</a:t>
            </a: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on any budget. YouTube Ads uses Google data to </a:t>
            </a:r>
            <a:r>
              <a:rPr lang="en-US" sz="900">
                <a:solidFill>
                  <a:srgbClr val="FFFFFF"/>
                </a:solidFill>
              </a:rPr>
              <a:t>serve</a:t>
            </a: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your message to the right people at the right moment.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285750" y="3295650"/>
            <a:ext cx="2381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See The Results You Want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285750" y="3581400"/>
            <a:ext cx="2381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YouTube Ads make it easy for people to choose your business. Get more website traffic and </a:t>
            </a:r>
            <a:r>
              <a:rPr lang="en-US" sz="900">
                <a:solidFill>
                  <a:srgbClr val="FFFFFF"/>
                </a:solidFill>
              </a:rPr>
              <a:t>applicants</a:t>
            </a: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2952750" y="857250"/>
            <a:ext cx="571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79AD3"/>
                </a:solidFill>
              </a:rPr>
              <a:t>Use the power of video to showcase the benefits of working for your company and highlight your open positions.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3010050" y="2095500"/>
            <a:ext cx="15240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Recruitment agencies are reporting 800% more engagement with job ads that have video embedded</a:t>
            </a:r>
            <a:endParaRPr sz="800"/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48" name="Google Shape;248;p9"/>
          <p:cNvSpPr/>
          <p:nvPr/>
        </p:nvSpPr>
        <p:spPr>
          <a:xfrm>
            <a:off x="2952750" y="1333500"/>
            <a:ext cx="16386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179AD3"/>
                </a:solidFill>
              </a:rPr>
              <a:t>800%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5048250" y="1333500"/>
            <a:ext cx="15240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1" name="Google Shape;2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0" y="286377"/>
            <a:ext cx="349250" cy="367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2" name="Google Shape;25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0" y="382380"/>
            <a:ext cx="2095500" cy="409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/>
          <p:nvPr/>
        </p:nvSpPr>
        <p:spPr>
          <a:xfrm>
            <a:off x="7334250" y="1333500"/>
            <a:ext cx="9525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4X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4953000" y="2095500"/>
            <a:ext cx="1524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70% of viewers say that YouTube makes them more aware of new brands.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6953250" y="2095500"/>
            <a:ext cx="1714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Viewers are 4x more likely to use YouTube versus other platforms to find information about a brand, product, or service.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56" name="Google Shape;25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500" y="2477029"/>
            <a:ext cx="2876550" cy="175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3048000" y="666750"/>
            <a:ext cx="2667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3" name="Google Shape;2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1429401"/>
            <a:ext cx="3625850" cy="135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a8e2c6c75_0_0"/>
          <p:cNvSpPr/>
          <p:nvPr/>
        </p:nvSpPr>
        <p:spPr>
          <a:xfrm>
            <a:off x="4191000" y="476250"/>
            <a:ext cx="4572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3356D"/>
                </a:solidFill>
              </a:rPr>
              <a:t>Overview of Services</a:t>
            </a:r>
            <a:endParaRPr b="1" sz="1200">
              <a:solidFill>
                <a:srgbClr val="23356D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We are an end-to-end provider of radio &amp; digital marketing services. Whether you're looking for a turn-key managed strategy, an independent audit, or services specific to a short-term campaign, our experience and approach are sure to prove to be a valuable asset.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000" u="none" cap="none" strike="noStrike">
                <a:solidFill>
                  <a:srgbClr val="23356D"/>
                </a:solidFill>
              </a:rPr>
              <a:t>Our in-house services include: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 Web Design &amp; Development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 Search Engine Optimization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Search Engine Marketing (PPC)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Social Media Marketing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Digital Content &amp; Video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Display Advertising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Contextual / Behavioral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IP Targeting / Addressable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Device Targeting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Custom Email Blasts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- WAZE Ads</a:t>
            </a:r>
            <a:br>
              <a:rPr b="0" i="0" lang="en-US" sz="10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2" name="Google Shape;42;g12a8e2c6c7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000585"/>
            <a:ext cx="2673350" cy="99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4191000" y="400050"/>
            <a:ext cx="4572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56D"/>
                </a:solidFill>
              </a:rPr>
              <a:t>Recruitmenting In A Competitive Market</a:t>
            </a:r>
            <a:endParaRPr b="1">
              <a:solidFill>
                <a:srgbClr val="23356D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today’s competitive market, recruiting and retaining the right employees requires a comprehensive strategy! There are multiple factors to consider when planning a recruitment campaign in a tight labor market to reach qualified candidates for your open positions.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56D"/>
                </a:solidFill>
              </a:rPr>
              <a:t>Best Practices For Successful Recruiting</a:t>
            </a:r>
            <a:endParaRPr b="1">
              <a:solidFill>
                <a:srgbClr val="23356D"/>
              </a:solidFill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Enticing Offer: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should someone want to work for you? Examples include: benefits, flexible schedule, paid leave, competitive salary, company culture, opportunities for advancement, etc.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Creative: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Eye-catching creative effectively conveys your enticing offer and includes a strong call to action which encourages potential candidates to learn more about your open position and apply.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Targeting and Advertising Tactics: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several options to make sure your ads are shown to the right audience.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Application Process: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your online application is user-friendly, and as efficient and painless as possible to increase your conversion rate.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" name="Google Shape;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000585"/>
            <a:ext cx="2673350" cy="99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/>
          <p:nvPr/>
        </p:nvSpPr>
        <p:spPr>
          <a:xfrm>
            <a:off x="4572000" y="133350"/>
            <a:ext cx="390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Creative Services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4286250" y="858425"/>
            <a:ext cx="45720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can make or break a recruitment campaign! It's important to make sure your recruitment ad includes </a:t>
            </a: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enticing messaging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 </a:t>
            </a: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call to action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Especially in today's market, you have to give someone a good reason to consider leaving their current job to come work for you. </a:t>
            </a:r>
            <a:r>
              <a:rPr lang="en-US" sz="900"/>
              <a:t>We offer creative services to elevate the success of your recruitment campaigns.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4619638" y="2119838"/>
            <a:ext cx="19983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 On Bonus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Paid Leave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Flexible Schedule</a:t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809" y="285750"/>
            <a:ext cx="435033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4"/>
          <p:cNvCxnSpPr/>
          <p:nvPr/>
        </p:nvCxnSpPr>
        <p:spPr>
          <a:xfrm>
            <a:off x="4286250" y="752475"/>
            <a:ext cx="45720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4"/>
          <p:cNvSpPr/>
          <p:nvPr/>
        </p:nvSpPr>
        <p:spPr>
          <a:xfrm>
            <a:off x="4286250" y="1790700"/>
            <a:ext cx="4572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Messaging To Consider For Recruitment Ads: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4"/>
          <p:cNvCxnSpPr/>
          <p:nvPr/>
        </p:nvCxnSpPr>
        <p:spPr>
          <a:xfrm>
            <a:off x="4286250" y="3000375"/>
            <a:ext cx="45720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4"/>
          <p:cNvSpPr/>
          <p:nvPr/>
        </p:nvSpPr>
        <p:spPr>
          <a:xfrm>
            <a:off x="4286250" y="3048000"/>
            <a:ext cx="4572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Recruitment Ad Examples: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5" name="Google Shape;6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041" y="285750"/>
            <a:ext cx="358516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163" y="2285625"/>
            <a:ext cx="2574925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450" y="3476625"/>
            <a:ext cx="1857825" cy="15059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3225" y="3476633"/>
            <a:ext cx="1748675" cy="150591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/>
          <p:nvPr/>
        </p:nvSpPr>
        <p:spPr>
          <a:xfrm>
            <a:off x="6617913" y="2119838"/>
            <a:ext cx="18117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Salary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Advancement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50" y="1619897"/>
            <a:ext cx="1968500" cy="206880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4381500" y="2190750"/>
            <a:ext cx="40957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TACTIC RECOMMENDATIONS</a:t>
            </a:r>
            <a:endParaRPr b="1" i="0" sz="2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</a:rPr>
              <a:t>We have several targeting options and tactics available to make sure your ads are shown to the right audience.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" name="Google Shape;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4"/>
            <a:ext cx="9144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2476500" y="381000"/>
            <a:ext cx="42862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Geo-Fencing</a:t>
            </a:r>
            <a:b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666750" y="762000"/>
            <a:ext cx="7905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179AD3"/>
                </a:solidFill>
              </a:rPr>
              <a:t>Target your competitors employees </a:t>
            </a:r>
            <a:r>
              <a:rPr b="1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and build awareness of your </a:t>
            </a:r>
            <a:r>
              <a:rPr b="1" lang="en-US" sz="900">
                <a:solidFill>
                  <a:srgbClr val="179AD3"/>
                </a:solidFill>
              </a:rPr>
              <a:t>open positions </a:t>
            </a:r>
            <a:r>
              <a:rPr b="1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as they live out their digital lives online.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666750" y="952500"/>
            <a:ext cx="3714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How Does Geo-fencing Work?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666750" y="1238250"/>
            <a:ext cx="4762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A virtual boundary is drawn around a physical location (ex: a </a:t>
            </a:r>
            <a:r>
              <a:rPr lang="en-US" sz="900"/>
              <a:t>competitor's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business).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A user enters the geo-fenced location.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The user is served ads from the geo-fencing campaign for up to 30 days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666750" y="1905000"/>
            <a:ext cx="3619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Benefits of Geofencing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1"/>
          <p:cNvCxnSpPr/>
          <p:nvPr/>
        </p:nvCxnSpPr>
        <p:spPr>
          <a:xfrm>
            <a:off x="666750" y="1857375"/>
            <a:ext cx="466725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1"/>
          <p:cNvCxnSpPr/>
          <p:nvPr/>
        </p:nvCxnSpPr>
        <p:spPr>
          <a:xfrm>
            <a:off x="5381625" y="1143000"/>
            <a:ext cx="0" cy="228600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1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3" name="Google Shape;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0" y="286539"/>
            <a:ext cx="342900" cy="36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/>
          <p:nvPr/>
        </p:nvSpPr>
        <p:spPr>
          <a:xfrm>
            <a:off x="666750" y="2190750"/>
            <a:ext cx="47625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Geo-fence technology enables you to capture audiences through custom targeting shapes around businesses, street and highway boundaries, municipalities, etc.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The most reliable way to target mobile users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Pinpoint accuracy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Granular localization via custom shapes &amp; sizes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Boost mobile performance and reach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Retarget customers who visit or commute through any geo-fenced location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Track off-line or “last mile” conversions to measure your campaign’s effectiveness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Leverage targeted campaigns only to </a:t>
            </a:r>
            <a:r>
              <a:rPr lang="en-US" sz="900"/>
              <a:t>users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within a predetermined physical  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proximity to your business or your competitor’s business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5" name="Google Shape;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0" y="1239173"/>
            <a:ext cx="3206750" cy="212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1" name="Google Shape;1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4"/>
            <a:ext cx="9144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>
            <a:off x="2476500" y="381000"/>
            <a:ext cx="42862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Addressable Geo-Fencing</a:t>
            </a:r>
            <a:b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666750" y="762000"/>
            <a:ext cx="7905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00">
                <a:solidFill>
                  <a:srgbClr val="179AD3"/>
                </a:solidFill>
              </a:rPr>
              <a:t>Target your ideal employees and build awareness of your open positions as they live out their digital lives online.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179AD3"/>
              </a:solidFill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666750" y="1047750"/>
            <a:ext cx="3714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How Does Addressable Geo-fencing Work?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666750" y="1333500"/>
            <a:ext cx="4762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Target your mailing list OR build a curated list based on demographic targeting 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(zip code, household income, </a:t>
            </a:r>
            <a:r>
              <a:rPr lang="en-US" sz="900"/>
              <a:t>occupation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education, etc.)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Devices are captured at the address using platline data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The users are served ads from the addressable geo-fencing campaign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666750" y="2171700"/>
            <a:ext cx="3619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Benefits of Addressable Geofencing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2"/>
          <p:cNvCxnSpPr/>
          <p:nvPr/>
        </p:nvCxnSpPr>
        <p:spPr>
          <a:xfrm>
            <a:off x="666750" y="2124075"/>
            <a:ext cx="47625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2"/>
          <p:cNvCxnSpPr/>
          <p:nvPr/>
        </p:nvCxnSpPr>
        <p:spPr>
          <a:xfrm>
            <a:off x="5476875" y="1143000"/>
            <a:ext cx="0" cy="247650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2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0" name="Google Shape;1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0" y="286539"/>
            <a:ext cx="342900" cy="36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/>
          <p:nvPr/>
        </p:nvSpPr>
        <p:spPr>
          <a:xfrm>
            <a:off x="666750" y="2457450"/>
            <a:ext cx="47625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Addressable Geo-fence technology offers: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The most reliable way to target users on various devices in your target demographic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Pinpoint accuracy &amp; localization via platline data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Anticipated 90% match rate for mailing lists​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Retarget customers/prospects on your mailing list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Foot traffic attribution to measure your campaign’s effectiveness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Cross device execution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" name="Google Shape;1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0" y="76200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8" name="Google Shape;1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4"/>
            <a:ext cx="9144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>
            <a:off x="2381250" y="381000"/>
            <a:ext cx="42862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Event Geo-Fencing</a:t>
            </a:r>
            <a:br>
              <a:rPr b="1" i="0" lang="en-US" sz="25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666750" y="762000"/>
            <a:ext cx="7905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179AD3"/>
                </a:solidFill>
              </a:rPr>
              <a:t>Target audiences from specific events and serve them ads to b</a:t>
            </a:r>
            <a:r>
              <a:rPr b="1" i="0" lang="en-US" sz="9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rand your business and build awareness of your </a:t>
            </a:r>
            <a:r>
              <a:rPr b="1" lang="en-US" sz="900">
                <a:solidFill>
                  <a:srgbClr val="179AD3"/>
                </a:solidFill>
              </a:rPr>
              <a:t>open positions.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66750" y="1047750"/>
            <a:ext cx="3714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How Does Event Geo-fencing Work?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666750" y="2095500"/>
            <a:ext cx="36195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Benefits of Event Geofencing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3"/>
          <p:cNvCxnSpPr/>
          <p:nvPr/>
        </p:nvCxnSpPr>
        <p:spPr>
          <a:xfrm>
            <a:off x="666750" y="2047875"/>
            <a:ext cx="476250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13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5" name="Google Shape;1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250" y="286539"/>
            <a:ext cx="342900" cy="36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/>
          <p:nvPr/>
        </p:nvSpPr>
        <p:spPr>
          <a:xfrm>
            <a:off x="666750" y="2381250"/>
            <a:ext cx="47625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geo-fence technology enables you to capture audiences through custom targeting shapes around job fairs, concerts, sporting events, conventions, and other event types.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The most reliable way to target mobile users at specific events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Pinpoint accuracy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Granular localization via custom shapes &amp; sizes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Boost mobile performance and reach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Retarget customers who attend an event 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Track users who visit your store after seeing an ad to measure campaign effectiveness</a:t>
            </a:r>
            <a:b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3"/>
          <p:cNvGrpSpPr/>
          <p:nvPr/>
        </p:nvGrpSpPr>
        <p:grpSpPr>
          <a:xfrm>
            <a:off x="5525558" y="1238250"/>
            <a:ext cx="3229217" cy="2355850"/>
            <a:chOff x="5525558" y="1238250"/>
            <a:chExt cx="3229217" cy="2355850"/>
          </a:xfrm>
        </p:grpSpPr>
        <p:pic>
          <p:nvPicPr>
            <p:cNvPr descr="preencoded.png" id="128" name="Google Shape;128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25558" y="1238250"/>
              <a:ext cx="3141133" cy="235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3"/>
            <p:cNvSpPr/>
            <p:nvPr/>
          </p:nvSpPr>
          <p:spPr>
            <a:xfrm>
              <a:off x="5608775" y="1681075"/>
              <a:ext cx="796500" cy="981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608775" y="2381250"/>
              <a:ext cx="938400" cy="82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1" name="Google Shape;13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90325" y="1787625"/>
              <a:ext cx="938401" cy="938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3"/>
            <p:cNvSpPr txBox="1"/>
            <p:nvPr/>
          </p:nvSpPr>
          <p:spPr>
            <a:xfrm>
              <a:off x="5554175" y="2870450"/>
              <a:ext cx="938400" cy="507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/>
                <a:t>GEOFENCE </a:t>
              </a:r>
              <a:endParaRPr b="1" sz="7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/>
                <a:t>JOB FAIR OR OTHER EVENT</a:t>
              </a:r>
              <a:endParaRPr b="1" sz="700"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6568575" y="2870450"/>
              <a:ext cx="1055100" cy="5079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/>
                <a:t>POTENTIAL APPLICANTS ENTER GEOFENCE</a:t>
              </a:r>
              <a:endParaRPr b="1" sz="700"/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7645075" y="2936925"/>
              <a:ext cx="1055100" cy="40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/>
                <a:t>RECRUITMENT </a:t>
              </a:r>
              <a:endParaRPr b="1" sz="7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/>
                <a:t>AD SERVED</a:t>
              </a:r>
              <a:endParaRPr b="1" sz="700"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780200" y="1626425"/>
              <a:ext cx="8859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69700" y="1952625"/>
              <a:ext cx="750600" cy="104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7699675" y="2381250"/>
              <a:ext cx="750600" cy="62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23675" y="1626225"/>
              <a:ext cx="1131100" cy="1131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13"/>
          <p:cNvSpPr/>
          <p:nvPr/>
        </p:nvSpPr>
        <p:spPr>
          <a:xfrm>
            <a:off x="666750" y="1333500"/>
            <a:ext cx="5461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A virtual boundary is drawn around a physical location for a specific period of time. (ex: a job fair)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A user enters the geo-fenced location during the event.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The user is served ads from the geo-fencing campaign for up to 30 days</a:t>
            </a:r>
            <a:r>
              <a:rPr lang="en-US" sz="900"/>
              <a:t>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"/>
            <a:ext cx="9156700" cy="513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3810000" y="381000"/>
            <a:ext cx="4191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Email Blast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190500" y="381000"/>
            <a:ext cx="2571750" cy="4000500"/>
          </a:xfrm>
          <a:prstGeom prst="rect">
            <a:avLst/>
          </a:prstGeom>
          <a:solidFill>
            <a:srgbClr val="23356D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3048000" y="952500"/>
            <a:ext cx="5619750" cy="381000"/>
          </a:xfrm>
          <a:prstGeom prst="rect">
            <a:avLst/>
          </a:prstGeom>
          <a:solidFill>
            <a:srgbClr val="71C7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3048000" y="952500"/>
            <a:ext cx="5619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2952750" y="2476500"/>
            <a:ext cx="58102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Higher guaranteed click through rate • Additional traffic to your website • Increased conversion rates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Easy-to-understand analytics and reporting • Hyper-target your audience where they are engaging most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Connect with an audience that has expressed interest • 500+ Data Qualifiers to target for the outbound email marketing </a:t>
            </a:r>
            <a:b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3048000" y="1333500"/>
            <a:ext cx="561975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digital marketing strategy is used to send emails and develop relationships with prospect</a:t>
            </a:r>
            <a:r>
              <a:rPr lang="en-US" sz="800"/>
              <a:t>ive applicants</a:t>
            </a: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An effective email marketing strategy converts prospect</a:t>
            </a:r>
            <a:r>
              <a:rPr lang="en-US" sz="800"/>
              <a:t>ive applicants</a:t>
            </a: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 </a:t>
            </a:r>
            <a:r>
              <a:rPr lang="en-US" sz="800"/>
              <a:t>employees</a:t>
            </a: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8382000" y="190500"/>
            <a:ext cx="571500" cy="5715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2335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3" name="Google Shape;15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3001" y="190500"/>
            <a:ext cx="537749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3048000" y="1714500"/>
            <a:ext cx="5619750" cy="381000"/>
          </a:xfrm>
          <a:prstGeom prst="rect">
            <a:avLst/>
          </a:prstGeom>
          <a:solidFill>
            <a:srgbClr val="179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048000" y="1714500"/>
            <a:ext cx="5619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3048000" y="2952750"/>
            <a:ext cx="5619750" cy="381000"/>
          </a:xfrm>
          <a:prstGeom prst="rect">
            <a:avLst/>
          </a:prstGeom>
          <a:solidFill>
            <a:srgbClr val="2335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3048000" y="2952750"/>
            <a:ext cx="561975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OPTIONS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2952750" y="2095500"/>
            <a:ext cx="581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Optinmonster, 58% of people check their email before social media. </a:t>
            </a:r>
            <a:r>
              <a:rPr lang="en-US" sz="800">
                <a:solidFill>
                  <a:schemeClr val="dk1"/>
                </a:solidFill>
              </a:rPr>
              <a:t>And according to Beamery, </a:t>
            </a:r>
            <a:r>
              <a:rPr lang="en-US" sz="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85% of recruiters rely on email</a:t>
            </a:r>
            <a:r>
              <a:rPr lang="en-US" sz="800">
                <a:solidFill>
                  <a:schemeClr val="dk1"/>
                </a:solidFill>
                <a:highlight>
                  <a:srgbClr val="FFFFFF"/>
                </a:highlight>
              </a:rPr>
              <a:t> as their top channel to contact and build relationships with talent.</a:t>
            </a:r>
            <a:endParaRPr i="0" sz="80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159" name="Google Shape;159;p16"/>
          <p:cNvCxnSpPr/>
          <p:nvPr/>
        </p:nvCxnSpPr>
        <p:spPr>
          <a:xfrm>
            <a:off x="4762500" y="2428875"/>
            <a:ext cx="2190750" cy="0"/>
          </a:xfrm>
          <a:prstGeom prst="straightConnector1">
            <a:avLst/>
          </a:prstGeom>
          <a:noFill/>
          <a:ln cap="flat" cmpd="sng" w="19050">
            <a:solidFill>
              <a:srgbClr val="179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16"/>
          <p:cNvSpPr/>
          <p:nvPr/>
        </p:nvSpPr>
        <p:spPr>
          <a:xfrm>
            <a:off x="2952750" y="3429000"/>
            <a:ext cx="1238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GeoGraphic: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952750" y="3714750"/>
            <a:ext cx="1238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DemoGraphic:</a:t>
            </a:r>
            <a:b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810250" y="3429000"/>
            <a:ext cx="1238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PyschoGraphic: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5810250" y="3714750"/>
            <a:ext cx="1238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  <a:t>Behavioral:</a:t>
            </a:r>
            <a:br>
              <a:rPr b="1" i="0" lang="en-US" sz="1200" u="none" cap="none" strike="noStrike">
                <a:solidFill>
                  <a:srgbClr val="179AD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3905250" y="3429000"/>
            <a:ext cx="2000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City, County, Zip Code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4000500" y="3714750"/>
            <a:ext cx="2000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Age, HHI, Credit, Etc.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048500" y="3429000"/>
            <a:ext cx="2000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Habits, Hobbies, Values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6667500" y="3714750"/>
            <a:ext cx="200025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Visits, Search Terms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96" y="666750"/>
            <a:ext cx="2571752" cy="342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/>
          <p:nvPr/>
        </p:nvSpPr>
        <p:spPr>
          <a:xfrm>
            <a:off x="2952750" y="3962400"/>
            <a:ext cx="5715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3356D"/>
                </a:solidFill>
              </a:rPr>
              <a:t>Occupation</a:t>
            </a:r>
            <a: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>
                <a:solidFill>
                  <a:schemeClr val="dk1"/>
                </a:solidFill>
              </a:rPr>
              <a:t>Career change interest, current occupation, employment status, etc.</a:t>
            </a:r>
            <a:br>
              <a:rPr b="1" i="0" lang="en-US" sz="1200" u="none" cap="none" strike="noStrike">
                <a:solidFill>
                  <a:srgbClr val="23356D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2022-05-16T19:40:43Z</dcterms:created>
  <dc:creator>PptxGenJS</dc:creator>
</cp:coreProperties>
</file>