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CKGROUND_IMAGE_1878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6">
    <p:bg>
      <p:bgPr>
        <a:solidFill>
          <a:srgbClr val="FFFFFF"/>
        </a:solidFill>
      </p:bgPr>
    </p:bg>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7">
    <p:bg>
      <p:bgPr>
        <a:solidFill>
          <a:srgbClr val="FFFFFF"/>
        </a:solidFill>
      </p:bgPr>
    </p:bg>
    <p:spTree>
      <p:nvGrpSpPr>
        <p:cNvPr id="1" name=""/>
        <p:cNvGrpSpPr/>
        <p:nvPr/>
      </p:nvGrpSpPr>
      <p:grpSpPr>
        <a:xfrm>
          <a:off x="0" y="0"/>
          <a:ext cx="0" cy="0"/>
          <a:chOff x="0" y="0"/>
          <a:chExt cx="0" cy="0"/>
        </a:xfrm>
      </p:grpSpPr>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8">
    <p:bg>
      <p:bgPr>
        <a:solidFill>
          <a:srgbClr val="FFFFFF"/>
        </a:solidFill>
      </p:bgPr>
    </p:bg>
    <p:spTree>
      <p:nvGrpSpPr>
        <p:cNvPr id="1" name=""/>
        <p:cNvGrpSpPr/>
        <p:nvPr/>
      </p:nvGrpSpPr>
      <p:grpSpPr>
        <a:xfrm>
          <a:off x="0" y="0"/>
          <a:ext cx="0" cy="0"/>
          <a:chOff x="0" y="0"/>
          <a:chExt cx="0" cy="0"/>
        </a:xfrm>
      </p:grpSpPr>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9">
    <p:bg>
      <p:bgPr>
        <a:solidFill>
          <a:srgbClr val="FFFFFF"/>
        </a:solidFill>
      </p:bgPr>
    </p:bg>
    <p:spTree>
      <p:nvGrpSpPr>
        <p:cNvPr id="1" name=""/>
        <p:cNvGrpSpPr/>
        <p:nvPr/>
      </p:nvGrpSpPr>
      <p:grpSpPr>
        <a:xfrm>
          <a:off x="0" y="0"/>
          <a:ext cx="0" cy="0"/>
          <a:chOff x="0" y="0"/>
          <a:chExt cx="0" cy="0"/>
        </a:xfrm>
      </p:grpSpPr>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0">
    <p:bg>
      <p:bgPr>
        <a:solidFill>
          <a:srgbClr val="FFFFFF"/>
        </a:solidFill>
      </p:bgPr>
    </p:bg>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1">
    <p:bg>
      <p:bgPr>
        <a:solidFill>
          <a:srgbClr val="FFFFFF"/>
        </a:solidFill>
      </p:bgPr>
    </p:bg>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2">
    <p:bg>
      <p:bgPr>
        <a:solidFill>
          <a:srgbClr val="FFFFFF"/>
        </a:solidFill>
      </p:bgPr>
    </p:bg>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3">
    <p:bg>
      <p:bgPr>
        <a:solidFill>
          <a:srgbClr val="FFFFFF"/>
        </a:solidFill>
      </p:bgPr>
    </p:bg>
    <p:spTree>
      <p:nvGrpSpPr>
        <p:cNvPr id="1" name=""/>
        <p:cNvGrpSpPr/>
        <p:nvPr/>
      </p:nvGrpSpPr>
      <p:grpSpPr>
        <a:xfrm>
          <a:off x="0" y="0"/>
          <a:ext cx="0" cy="0"/>
          <a:chOff x="0" y="0"/>
          <a:chExt cx="0" cy="0"/>
        </a:xfrm>
      </p:grpSpPr>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4">
    <p:bg>
      <p:bgPr>
        <a:solidFill>
          <a:srgbClr val="FFFFFF"/>
        </a:solidFill>
      </p:bgPr>
    </p:bg>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8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p:bg>
      <p:bgPr>
        <a:solidFill>
          <a:srgbClr val="FFFFFF"/>
        </a:solidFill>
      </p:bgPr>
    </p:bg>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9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2">
    <p:bg>
      <p:bgPr>
        <a:solidFill>
          <a:srgbClr val="FFFFFF"/>
        </a:solid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3">
    <p:bg>
      <p:bgPr>
        <a:solidFill>
          <a:srgbClr val="FFFFFF"/>
        </a:solidFill>
      </p:bgPr>
    </p:bg>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4">
    <p:bg>
      <p:bgPr>
        <a:solidFill>
          <a:srgbClr val="FFFFFF"/>
        </a:solidFill>
      </p:bgPr>
    </p:bg>
    <p:spTree>
      <p:nvGrpSpPr>
        <p:cNvPr id="1" name=""/>
        <p:cNvGrpSpPr/>
        <p:nvPr/>
      </p:nvGrpSpPr>
      <p:grpSpPr>
        <a:xfrm>
          <a:off x="0" y="0"/>
          <a:ext cx="0" cy="0"/>
          <a:chOff x="0" y="0"/>
          <a:chExt cx="0" cy="0"/>
        </a:xfrm>
      </p:grpSpPr>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5">
    <p:bg>
      <p:bgPr>
        <a:solidFill>
          <a:srgbClr val="FFFFFF"/>
        </a:solidFill>
      </p:bgPr>
    </p:bg>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15.jpeg"/><Relationship Id="rId5"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1.gif"/><Relationship Id="rId7" Type="http://schemas.openxmlformats.org/officeDocument/2006/relationships/image" Target="../media/image2.g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6.png"/><Relationship Id="rId6"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8.png"/><Relationship Id="rId4" Type="http://schemas.openxmlformats.org/officeDocument/2006/relationships/hyperlink" Target="https://marketing.beamery.com/academy/state-of-talent-acquisition-2017" TargetMode="External"/><Relationship Id="rId5"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33;p1"/>
          <p:cNvSpPr txBox="1"/>
          <p:nvPr/>
        </p:nvSpPr>
        <p:spPr>
          <a:xfrm>
            <a:off x="4286250" y="2190750"/>
            <a:ext cx="4572000" cy="689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2000">
                <a:solidFill>
                  <a:srgbClr val="FFFFFF"/>
                </a:solidFill>
              </a:defRPr>
            </a:pPr>
            <a:r>
              <a:t>Recruitment Campaign</a:t>
            </a:r>
          </a:p>
          <a:p>
            <a:pPr>
              <a:lnSpc>
                <a:spcPct val="140000"/>
              </a:lnSpc>
              <a:defRPr b="1" sz="2000">
                <a:solidFill>
                  <a:srgbClr val="FFFFFF"/>
                </a:solidFill>
              </a:defRPr>
            </a:pPr>
            <a:r>
              <a:t>Best Practices</a:t>
            </a:r>
          </a:p>
        </p:txBody>
      </p:sp>
      <p:sp>
        <p:nvSpPr>
          <p:cNvPr id="140" name="Google Shape;34;p1"/>
          <p:cNvSpPr txBox="1"/>
          <p:nvPr/>
        </p:nvSpPr>
        <p:spPr>
          <a:xfrm>
            <a:off x="4286250" y="1714500"/>
            <a:ext cx="466725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1600">
                <a:solidFill>
                  <a:srgbClr val="FFFFFF"/>
                </a:solidFill>
              </a:defRPr>
            </a:lvl1pPr>
          </a:lstStyle>
          <a:p>
            <a:pPr/>
            <a:r>
              <a:t>Saga Communications</a:t>
            </a:r>
          </a:p>
        </p:txBody>
      </p:sp>
      <p:pic>
        <p:nvPicPr>
          <p:cNvPr id="141" name="Google Shape;35;p1" descr="Google Shape;35;p1"/>
          <p:cNvPicPr>
            <a:picLocks noChangeAspect="1"/>
          </p:cNvPicPr>
          <p:nvPr/>
        </p:nvPicPr>
        <p:blipFill>
          <a:blip r:embed="rId2">
            <a:extLst/>
          </a:blip>
          <a:stretch>
            <a:fillRect/>
          </a:stretch>
        </p:blipFill>
        <p:spPr>
          <a:xfrm>
            <a:off x="1305828" y="1570524"/>
            <a:ext cx="2482000" cy="16013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175;p14" descr="Google Shape;175;p1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46" name="Google Shape;176;p14"/>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47" name="Google Shape;177;p14" descr="Google Shape;177;p14"/>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pic>
        <p:nvPicPr>
          <p:cNvPr id="248" name="Google Shape;178;p14" descr="Google Shape;178;p14"/>
          <p:cNvPicPr>
            <a:picLocks noChangeAspect="1"/>
          </p:cNvPicPr>
          <p:nvPr/>
        </p:nvPicPr>
        <p:blipFill>
          <a:blip r:embed="rId4">
            <a:extLst/>
          </a:blip>
          <a:stretch>
            <a:fillRect/>
          </a:stretch>
        </p:blipFill>
        <p:spPr>
          <a:xfrm>
            <a:off x="2286000" y="-94059"/>
            <a:ext cx="2095500" cy="1178720"/>
          </a:xfrm>
          <a:prstGeom prst="rect">
            <a:avLst/>
          </a:prstGeom>
          <a:ln w="12700">
            <a:miter lim="400000"/>
          </a:ln>
        </p:spPr>
      </p:pic>
      <p:sp>
        <p:nvSpPr>
          <p:cNvPr id="249" name="Google Shape;179;p14"/>
          <p:cNvSpPr/>
          <p:nvPr/>
        </p:nvSpPr>
        <p:spPr>
          <a:xfrm>
            <a:off x="6762750" y="666750"/>
            <a:ext cx="2286000" cy="3333750"/>
          </a:xfrm>
          <a:prstGeom prst="rect">
            <a:avLst/>
          </a:prstGeom>
          <a:solidFill>
            <a:srgbClr val="23356D">
              <a:alpha val="83529"/>
            </a:srgbClr>
          </a:solidFill>
          <a:ln w="12700">
            <a:miter lim="400000"/>
          </a:ln>
        </p:spPr>
        <p:txBody>
          <a:bodyPr lIns="0" tIns="0" rIns="0" bIns="0" anchor="ctr"/>
          <a:lstStyle/>
          <a:p>
            <a:pPr/>
          </a:p>
        </p:txBody>
      </p:sp>
      <p:sp>
        <p:nvSpPr>
          <p:cNvPr id="250" name="Google Shape;180;p14"/>
          <p:cNvSpPr txBox="1"/>
          <p:nvPr/>
        </p:nvSpPr>
        <p:spPr>
          <a:xfrm>
            <a:off x="6858000" y="762000"/>
            <a:ext cx="2095500" cy="1395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1200">
                <a:solidFill>
                  <a:srgbClr val="FFFFFF"/>
                </a:solidFill>
              </a:defRPr>
            </a:pPr>
            <a:r>
              <a:t>Reach your ideal customers on the world's largest professional network.</a:t>
            </a:r>
            <a:endParaRPr>
              <a:latin typeface="Calibri"/>
              <a:ea typeface="Calibri"/>
              <a:cs typeface="Calibri"/>
              <a:sym typeface="Calibri"/>
            </a:endParaRPr>
          </a:p>
          <a:p>
            <a:pPr algn="ctr">
              <a:lnSpc>
                <a:spcPct val="115000"/>
              </a:lnSpc>
            </a:pPr>
            <a:endParaRPr sz="1200">
              <a:latin typeface="Calibri"/>
              <a:ea typeface="Calibri"/>
              <a:cs typeface="Calibri"/>
              <a:sym typeface="Calibri"/>
            </a:endParaRPr>
          </a:p>
          <a:p>
            <a:pPr algn="ctr">
              <a:lnSpc>
                <a:spcPct val="115000"/>
              </a:lnSpc>
              <a:defRPr sz="1200">
                <a:solidFill>
                  <a:srgbClr val="FFFFFF"/>
                </a:solidFill>
              </a:defRPr>
            </a:pPr>
            <a:r>
              <a:t>Advertising on LinkedIn helps businesses of any size achieve their goals.</a:t>
            </a:r>
          </a:p>
        </p:txBody>
      </p:sp>
      <p:pic>
        <p:nvPicPr>
          <p:cNvPr id="251" name="Google Shape;181;p14" descr="Google Shape;181;p14"/>
          <p:cNvPicPr>
            <a:picLocks noChangeAspect="1"/>
          </p:cNvPicPr>
          <p:nvPr/>
        </p:nvPicPr>
        <p:blipFill>
          <a:blip r:embed="rId5">
            <a:extLst/>
          </a:blip>
          <a:stretch>
            <a:fillRect/>
          </a:stretch>
        </p:blipFill>
        <p:spPr>
          <a:xfrm>
            <a:off x="6953318" y="2571750"/>
            <a:ext cx="1923914" cy="1149350"/>
          </a:xfrm>
          <a:prstGeom prst="rect">
            <a:avLst/>
          </a:prstGeom>
          <a:ln w="12700">
            <a:miter lim="400000"/>
          </a:ln>
        </p:spPr>
      </p:pic>
      <p:sp>
        <p:nvSpPr>
          <p:cNvPr id="252" name="Google Shape;182;p14"/>
          <p:cNvSpPr txBox="1"/>
          <p:nvPr/>
        </p:nvSpPr>
        <p:spPr>
          <a:xfrm>
            <a:off x="1428750" y="7620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Promote your business with LinkedIn ads</a:t>
            </a:r>
          </a:p>
        </p:txBody>
      </p:sp>
      <p:sp>
        <p:nvSpPr>
          <p:cNvPr id="253" name="Google Shape;183;p14"/>
          <p:cNvSpPr/>
          <p:nvPr/>
        </p:nvSpPr>
        <p:spPr>
          <a:xfrm>
            <a:off x="190500" y="1047750"/>
            <a:ext cx="6381750" cy="1714500"/>
          </a:xfrm>
          <a:prstGeom prst="rect">
            <a:avLst/>
          </a:prstGeom>
          <a:solidFill>
            <a:srgbClr val="71C7EB"/>
          </a:solidFill>
          <a:ln w="12700">
            <a:miter lim="400000"/>
          </a:ln>
        </p:spPr>
        <p:txBody>
          <a:bodyPr lIns="0" tIns="0" rIns="0" bIns="0" anchor="ctr"/>
          <a:lstStyle/>
          <a:p>
            <a:pPr/>
          </a:p>
        </p:txBody>
      </p:sp>
      <p:pic>
        <p:nvPicPr>
          <p:cNvPr id="254" name="Google Shape;184;p14" descr="Google Shape;184;p14"/>
          <p:cNvPicPr>
            <a:picLocks noChangeAspect="1"/>
          </p:cNvPicPr>
          <p:nvPr/>
        </p:nvPicPr>
        <p:blipFill>
          <a:blip r:embed="rId6">
            <a:extLst/>
          </a:blip>
          <a:stretch>
            <a:fillRect/>
          </a:stretch>
        </p:blipFill>
        <p:spPr>
          <a:xfrm>
            <a:off x="953663" y="1047750"/>
            <a:ext cx="4855424" cy="1784350"/>
          </a:xfrm>
          <a:prstGeom prst="rect">
            <a:avLst/>
          </a:prstGeom>
          <a:ln w="12700">
            <a:miter lim="400000"/>
          </a:ln>
        </p:spPr>
      </p:pic>
      <p:sp>
        <p:nvSpPr>
          <p:cNvPr id="255" name="Google Shape;185;p14"/>
          <p:cNvSpPr/>
          <p:nvPr/>
        </p:nvSpPr>
        <p:spPr>
          <a:xfrm>
            <a:off x="6953250" y="2333625"/>
            <a:ext cx="1905000" cy="0"/>
          </a:xfrm>
          <a:prstGeom prst="line">
            <a:avLst/>
          </a:prstGeom>
          <a:ln w="19050">
            <a:solidFill>
              <a:srgbClr val="179AD3"/>
            </a:solidFill>
          </a:ln>
        </p:spPr>
        <p:txBody>
          <a:bodyPr lIns="0" tIns="0" rIns="0" bIns="0"/>
          <a:lstStyle/>
          <a:p>
            <a:pPr/>
          </a:p>
        </p:txBody>
      </p:sp>
      <p:pic>
        <p:nvPicPr>
          <p:cNvPr id="256" name="Google Shape;186;p14" descr="Google Shape;186;p14"/>
          <p:cNvPicPr>
            <a:picLocks noChangeAspect="1"/>
          </p:cNvPicPr>
          <p:nvPr/>
        </p:nvPicPr>
        <p:blipFill>
          <a:blip r:embed="rId7">
            <a:extLst/>
          </a:blip>
          <a:stretch>
            <a:fillRect/>
          </a:stretch>
        </p:blipFill>
        <p:spPr>
          <a:xfrm>
            <a:off x="1622050" y="3048000"/>
            <a:ext cx="3309100" cy="1949450"/>
          </a:xfrm>
          <a:prstGeom prst="rect">
            <a:avLst/>
          </a:prstGeom>
          <a:ln w="12700">
            <a:miter lim="400000"/>
          </a:ln>
        </p:spPr>
      </p:pic>
      <p:sp>
        <p:nvSpPr>
          <p:cNvPr id="257" name="Google Shape;187;p14"/>
          <p:cNvSpPr txBox="1"/>
          <p:nvPr/>
        </p:nvSpPr>
        <p:spPr>
          <a:xfrm>
            <a:off x="1524000" y="28575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How LinkedIn ads Targeting Works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Google Shape;193;p15" descr="Google Shape;193;p15"/>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60" name="Google Shape;194;p15"/>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61" name="Google Shape;195;p15" descr="Google Shape;195;p15"/>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sp>
        <p:nvSpPr>
          <p:cNvPr id="262" name="Google Shape;196;p15"/>
          <p:cNvSpPr txBox="1"/>
          <p:nvPr/>
        </p:nvSpPr>
        <p:spPr>
          <a:xfrm>
            <a:off x="1619250" y="190500"/>
            <a:ext cx="3714750" cy="719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179AD3"/>
                </a:solidFill>
              </a:defRPr>
            </a:lvl1pPr>
          </a:lstStyle>
          <a:p>
            <a:pPr/>
            <a:r>
              <a:t>Find The Right Applicants For Your Job Opening</a:t>
            </a:r>
          </a:p>
        </p:txBody>
      </p:sp>
      <p:sp>
        <p:nvSpPr>
          <p:cNvPr id="263" name="Google Shape;197;p15"/>
          <p:cNvSpPr/>
          <p:nvPr/>
        </p:nvSpPr>
        <p:spPr>
          <a:xfrm>
            <a:off x="190500" y="1047750"/>
            <a:ext cx="6381750" cy="2095500"/>
          </a:xfrm>
          <a:prstGeom prst="rect">
            <a:avLst/>
          </a:prstGeom>
          <a:solidFill>
            <a:srgbClr val="179AD3"/>
          </a:solidFill>
          <a:ln w="12700">
            <a:miter lim="400000"/>
          </a:ln>
        </p:spPr>
        <p:txBody>
          <a:bodyPr lIns="0" tIns="0" rIns="0" bIns="0" anchor="ctr"/>
          <a:lstStyle/>
          <a:p>
            <a:pPr/>
          </a:p>
        </p:txBody>
      </p:sp>
      <p:sp>
        <p:nvSpPr>
          <p:cNvPr id="264" name="Google Shape;198;p15"/>
          <p:cNvSpPr/>
          <p:nvPr/>
        </p:nvSpPr>
        <p:spPr>
          <a:xfrm>
            <a:off x="6953250" y="2333625"/>
            <a:ext cx="1905000" cy="0"/>
          </a:xfrm>
          <a:prstGeom prst="line">
            <a:avLst/>
          </a:prstGeom>
          <a:ln w="19050">
            <a:solidFill>
              <a:srgbClr val="179AD3"/>
            </a:solidFill>
          </a:ln>
        </p:spPr>
        <p:txBody>
          <a:bodyPr lIns="0" tIns="0" rIns="0" bIns="0"/>
          <a:lstStyle/>
          <a:p>
            <a:pPr/>
          </a:p>
        </p:txBody>
      </p:sp>
      <p:pic>
        <p:nvPicPr>
          <p:cNvPr id="265" name="Google Shape;199;p15" descr="Google Shape;199;p15"/>
          <p:cNvPicPr>
            <a:picLocks noChangeAspect="1"/>
          </p:cNvPicPr>
          <p:nvPr/>
        </p:nvPicPr>
        <p:blipFill>
          <a:blip r:embed="rId4">
            <a:extLst/>
          </a:blip>
          <a:stretch>
            <a:fillRect/>
          </a:stretch>
        </p:blipFill>
        <p:spPr>
          <a:xfrm>
            <a:off x="190500" y="-95250"/>
            <a:ext cx="1333500" cy="1333500"/>
          </a:xfrm>
          <a:prstGeom prst="rect">
            <a:avLst/>
          </a:prstGeom>
          <a:ln w="12700">
            <a:miter lim="400000"/>
          </a:ln>
        </p:spPr>
      </p:pic>
      <p:pic>
        <p:nvPicPr>
          <p:cNvPr id="266" name="Google Shape;200;p15" descr="Google Shape;200;p15"/>
          <p:cNvPicPr>
            <a:picLocks noChangeAspect="1"/>
          </p:cNvPicPr>
          <p:nvPr/>
        </p:nvPicPr>
        <p:blipFill>
          <a:blip r:embed="rId5">
            <a:extLst/>
          </a:blip>
          <a:stretch>
            <a:fillRect/>
          </a:stretch>
        </p:blipFill>
        <p:spPr>
          <a:xfrm>
            <a:off x="286195" y="1143000"/>
            <a:ext cx="2043811" cy="1930400"/>
          </a:xfrm>
          <a:prstGeom prst="rect">
            <a:avLst/>
          </a:prstGeom>
          <a:ln w="12700">
            <a:miter lim="400000"/>
          </a:ln>
        </p:spPr>
      </p:pic>
      <p:pic>
        <p:nvPicPr>
          <p:cNvPr id="267" name="Google Shape;201;p15" descr="Google Shape;201;p15"/>
          <p:cNvPicPr>
            <a:picLocks noChangeAspect="1"/>
          </p:cNvPicPr>
          <p:nvPr/>
        </p:nvPicPr>
        <p:blipFill>
          <a:blip r:embed="rId6">
            <a:extLst/>
          </a:blip>
          <a:stretch>
            <a:fillRect/>
          </a:stretch>
        </p:blipFill>
        <p:spPr>
          <a:xfrm>
            <a:off x="6764821" y="1238250"/>
            <a:ext cx="2161208" cy="1612900"/>
          </a:xfrm>
          <a:prstGeom prst="rect">
            <a:avLst/>
          </a:prstGeom>
          <a:ln w="38100">
            <a:solidFill>
              <a:srgbClr val="FFFF00"/>
            </a:solidFill>
          </a:ln>
        </p:spPr>
      </p:pic>
      <p:sp>
        <p:nvSpPr>
          <p:cNvPr id="268" name="Google Shape;202;p15"/>
          <p:cNvSpPr txBox="1"/>
          <p:nvPr/>
        </p:nvSpPr>
        <p:spPr>
          <a:xfrm>
            <a:off x="6953250" y="3619500"/>
            <a:ext cx="19050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FFFFFF"/>
                </a:solidFill>
              </a:defRPr>
            </a:lvl1pPr>
          </a:lstStyle>
          <a:p>
            <a:pPr/>
            <a:r>
              <a:t>One in five minutes on mobile is spent on Instagram or Facebook. That’s more than the next 10 mobile platforms combined!</a:t>
            </a:r>
          </a:p>
        </p:txBody>
      </p:sp>
      <p:sp>
        <p:nvSpPr>
          <p:cNvPr id="269" name="Google Shape;203;p15"/>
          <p:cNvSpPr txBox="1"/>
          <p:nvPr/>
        </p:nvSpPr>
        <p:spPr>
          <a:xfrm>
            <a:off x="7239000" y="3048000"/>
            <a:ext cx="13335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71C7EB"/>
                </a:solidFill>
              </a:defRPr>
            </a:lvl1pPr>
          </a:lstStyle>
          <a:p>
            <a:pPr/>
            <a:r>
              <a:t>1 in 5</a:t>
            </a:r>
          </a:p>
        </p:txBody>
      </p:sp>
      <p:sp>
        <p:nvSpPr>
          <p:cNvPr id="270" name="Google Shape;204;p15"/>
          <p:cNvSpPr txBox="1"/>
          <p:nvPr/>
        </p:nvSpPr>
        <p:spPr>
          <a:xfrm>
            <a:off x="2476500" y="1238250"/>
            <a:ext cx="4000500" cy="1020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sz="1100">
                <a:solidFill>
                  <a:srgbClr val="FFFFFF"/>
                </a:solidFill>
              </a:defRPr>
            </a:pPr>
            <a:r>
              <a:t>Facebook recruitment</a:t>
            </a:r>
            <a:r>
              <a:rPr b="0"/>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p>
        </p:txBody>
      </p:sp>
      <p:grpSp>
        <p:nvGrpSpPr>
          <p:cNvPr id="273" name="Google Shape;205;p15"/>
          <p:cNvGrpSpPr/>
          <p:nvPr/>
        </p:nvGrpSpPr>
        <p:grpSpPr>
          <a:xfrm>
            <a:off x="285750" y="3619499"/>
            <a:ext cx="1905000" cy="418300"/>
            <a:chOff x="0" y="0"/>
            <a:chExt cx="1905000" cy="418298"/>
          </a:xfrm>
        </p:grpSpPr>
        <p:sp>
          <p:nvSpPr>
            <p:cNvPr id="271" name="Rectangle"/>
            <p:cNvSpPr/>
            <p:nvPr/>
          </p:nvSpPr>
          <p:spPr>
            <a:xfrm>
              <a:off x="0" y="0"/>
              <a:ext cx="190500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2" name="CANDIDATES CAN APPLY"/>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CANDIDATES CAN APPLY </a:t>
              </a:r>
              <a:br/>
            </a:p>
          </p:txBody>
        </p:sp>
      </p:grpSp>
      <p:sp>
        <p:nvSpPr>
          <p:cNvPr id="274" name="Google Shape;206;p15"/>
          <p:cNvSpPr txBox="1"/>
          <p:nvPr/>
        </p:nvSpPr>
        <p:spPr>
          <a:xfrm>
            <a:off x="190500" y="4000500"/>
            <a:ext cx="2095500" cy="1004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Candidates can easily apply for your open position on your Facebook Page and job posting, without leaving the Facebook App.  </a:t>
            </a:r>
            <a:br/>
            <a:br/>
          </a:p>
        </p:txBody>
      </p:sp>
      <p:sp>
        <p:nvSpPr>
          <p:cNvPr id="275" name="Google Shape;207;p15"/>
          <p:cNvSpPr txBox="1"/>
          <p:nvPr/>
        </p:nvSpPr>
        <p:spPr>
          <a:xfrm>
            <a:off x="2762250" y="2286000"/>
            <a:ext cx="3619500" cy="688724"/>
          </a:xfrm>
          <a:prstGeom prst="rect">
            <a:avLst/>
          </a:prstGeom>
          <a:ln w="12700">
            <a:miter lim="400000"/>
          </a:ln>
          <a:extLst>
            <a:ext uri="{C572A759-6A51-4108-AA02-DFA0A04FC94B}">
              <ma14:wrappingTextBoxFlag xmlns:ma14="http://schemas.microsoft.com/office/mac/drawingml/2011/main" val="1"/>
            </a:ext>
          </a:extLst>
        </p:spPr>
        <p:txBody>
          <a:bodyPr lIns="18275" tIns="18275" rIns="18275" bIns="18275">
            <a:spAutoFit/>
          </a:bodyPr>
          <a:lstStyle/>
          <a:p>
            <a:pPr>
              <a:lnSpc>
                <a:spcPct val="140000"/>
              </a:lnSpc>
              <a:defRPr sz="900">
                <a:solidFill>
                  <a:srgbClr val="FFFFFF"/>
                </a:solidFill>
              </a:defRPr>
            </a:pPr>
            <a:r>
              <a:t>​Spread the Word about your Job Opening</a:t>
            </a:r>
            <a:endParaRPr>
              <a:latin typeface="Calibri"/>
              <a:ea typeface="Calibri"/>
              <a:cs typeface="Calibri"/>
              <a:sym typeface="Calibri"/>
            </a:endParaRPr>
          </a:p>
          <a:p>
            <a:pPr>
              <a:lnSpc>
                <a:spcPct val="140000"/>
              </a:lnSpc>
              <a:defRPr sz="900">
                <a:solidFill>
                  <a:srgbClr val="FFFFFF"/>
                </a:solidFill>
              </a:defRPr>
            </a:pPr>
            <a:r>
              <a:t>​Take Advantage of a Wide Applicant Pool</a:t>
            </a:r>
            <a:endParaRPr>
              <a:latin typeface="Calibri"/>
              <a:ea typeface="Calibri"/>
              <a:cs typeface="Calibri"/>
              <a:sym typeface="Calibri"/>
            </a:endParaRPr>
          </a:p>
          <a:p>
            <a:pPr>
              <a:lnSpc>
                <a:spcPct val="140000"/>
              </a:lnSpc>
              <a:defRPr sz="900">
                <a:solidFill>
                  <a:srgbClr val="FFFFFF"/>
                </a:solidFill>
              </a:defRPr>
            </a:pPr>
            <a:r>
              <a:t>​Review and Respond to Applications on the go</a:t>
            </a:r>
            <a:endParaRPr>
              <a:latin typeface="Calibri"/>
              <a:ea typeface="Calibri"/>
              <a:cs typeface="Calibri"/>
              <a:sym typeface="Calibri"/>
            </a:endParaRPr>
          </a:p>
          <a:p>
            <a:pPr>
              <a:lnSpc>
                <a:spcPct val="140000"/>
              </a:lnSpc>
              <a:defRPr sz="900">
                <a:solidFill>
                  <a:srgbClr val="FFFFFF"/>
                </a:solidFill>
              </a:defRPr>
            </a:pPr>
            <a:r>
              <a:t>​Reach Qualified People by Promoting Your Job Post</a:t>
            </a:r>
          </a:p>
        </p:txBody>
      </p:sp>
      <p:grpSp>
        <p:nvGrpSpPr>
          <p:cNvPr id="278" name="Google Shape;208;p15"/>
          <p:cNvGrpSpPr/>
          <p:nvPr/>
        </p:nvGrpSpPr>
        <p:grpSpPr>
          <a:xfrm>
            <a:off x="2476500" y="3619499"/>
            <a:ext cx="1905000" cy="418300"/>
            <a:chOff x="0" y="0"/>
            <a:chExt cx="1905000" cy="418298"/>
          </a:xfrm>
        </p:grpSpPr>
        <p:sp>
          <p:nvSpPr>
            <p:cNvPr id="276" name="Rectangle"/>
            <p:cNvSpPr/>
            <p:nvPr/>
          </p:nvSpPr>
          <p:spPr>
            <a:xfrm>
              <a:off x="0" y="0"/>
              <a:ext cx="1905000" cy="38100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7" name="MANAGE APPLICANTS"/>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MANAGE APPLICANTS</a:t>
              </a:r>
              <a:br/>
            </a:p>
          </p:txBody>
        </p:sp>
      </p:grpSp>
      <p:grpSp>
        <p:nvGrpSpPr>
          <p:cNvPr id="281" name="Google Shape;209;p15"/>
          <p:cNvGrpSpPr/>
          <p:nvPr/>
        </p:nvGrpSpPr>
        <p:grpSpPr>
          <a:xfrm>
            <a:off x="4667250" y="3619499"/>
            <a:ext cx="1809750" cy="418300"/>
            <a:chOff x="0" y="0"/>
            <a:chExt cx="1809750" cy="418298"/>
          </a:xfrm>
        </p:grpSpPr>
        <p:sp>
          <p:nvSpPr>
            <p:cNvPr id="279" name="Rectangle"/>
            <p:cNvSpPr/>
            <p:nvPr/>
          </p:nvSpPr>
          <p:spPr>
            <a:xfrm>
              <a:off x="0" y="0"/>
              <a:ext cx="180975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80" name="SCHEDULE &amp; HIRE"/>
            <p:cNvSpPr txBox="1"/>
            <p:nvPr/>
          </p:nvSpPr>
          <p:spPr>
            <a:xfrm>
              <a:off x="0" y="0"/>
              <a:ext cx="180975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SCHEDULE &amp; HIRE</a:t>
              </a:r>
              <a:br/>
            </a:p>
          </p:txBody>
        </p:sp>
      </p:grpSp>
      <p:sp>
        <p:nvSpPr>
          <p:cNvPr id="282" name="Google Shape;210;p15"/>
          <p:cNvSpPr txBox="1"/>
          <p:nvPr/>
        </p:nvSpPr>
        <p:spPr>
          <a:xfrm>
            <a:off x="2381250" y="4000500"/>
            <a:ext cx="209550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Keep track of applicants with the jobs management tools where you can easily organize interviews and manage the status of applications. </a:t>
            </a:r>
            <a:br/>
          </a:p>
        </p:txBody>
      </p:sp>
      <p:sp>
        <p:nvSpPr>
          <p:cNvPr id="283" name="Google Shape;211;p15"/>
          <p:cNvSpPr txBox="1"/>
          <p:nvPr/>
        </p:nvSpPr>
        <p:spPr>
          <a:xfrm>
            <a:off x="4572000" y="4000500"/>
            <a:ext cx="200025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Through your Facebook Messenger Portal you can easily schedule times to interview and move to the next steps for hiring the best candidate</a:t>
            </a:r>
            <a:b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Google Shape;217;p10" descr="Google Shape;217;p10"/>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286" name="Google Shape;218;p10"/>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Display Advertising</a:t>
            </a:r>
            <a:br/>
          </a:p>
        </p:txBody>
      </p:sp>
      <p:sp>
        <p:nvSpPr>
          <p:cNvPr id="287" name="Google Shape;219;p10"/>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Reach the right audience of potential applicants to brand your business and build awareness of your open positions.</a:t>
            </a:r>
          </a:p>
        </p:txBody>
      </p:sp>
      <p:sp>
        <p:nvSpPr>
          <p:cNvPr id="288" name="Google Shape;220;p10"/>
          <p:cNvSpPr txBox="1"/>
          <p:nvPr/>
        </p:nvSpPr>
        <p:spPr>
          <a:xfrm>
            <a:off x="762000" y="11430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Reach more people in more places online.</a:t>
            </a:r>
          </a:p>
        </p:txBody>
      </p:sp>
      <p:sp>
        <p:nvSpPr>
          <p:cNvPr id="289" name="Google Shape;221;p10"/>
          <p:cNvSpPr txBox="1"/>
          <p:nvPr/>
        </p:nvSpPr>
        <p:spPr>
          <a:xfrm>
            <a:off x="762000" y="1428750"/>
            <a:ext cx="34290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lvl1pPr>
          </a:lstStyle>
          <a:p>
            <a:pPr/>
            <a:r>
              <a:t>Display ads can help you promote your business when people are browsing online, watching YouTube videos, checking Gmail, or using mobile devices and apps.</a:t>
            </a:r>
          </a:p>
        </p:txBody>
      </p:sp>
      <p:sp>
        <p:nvSpPr>
          <p:cNvPr id="290" name="Google Shape;222;p10"/>
          <p:cNvSpPr txBox="1"/>
          <p:nvPr/>
        </p:nvSpPr>
        <p:spPr>
          <a:xfrm>
            <a:off x="762000" y="2190750"/>
            <a:ext cx="361950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23356D"/>
                </a:solidFill>
              </a:defRPr>
            </a:lvl1pPr>
          </a:lstStyle>
          <a:p>
            <a:pPr/>
            <a:r>
              <a:t>Target people anywhere, anytime, on any device.</a:t>
            </a:r>
          </a:p>
        </p:txBody>
      </p:sp>
      <p:sp>
        <p:nvSpPr>
          <p:cNvPr id="291" name="Google Shape;223;p10"/>
          <p:cNvSpPr txBox="1"/>
          <p:nvPr/>
        </p:nvSpPr>
        <p:spPr>
          <a:xfrm>
            <a:off x="762000" y="2476500"/>
            <a:ext cx="123840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Mobile/Desktop</a:t>
            </a:r>
            <a:br/>
            <a:r>
              <a:t>• Dynamic</a:t>
            </a:r>
            <a:br/>
            <a:r>
              <a:t>• Geographic</a:t>
            </a:r>
            <a:br/>
            <a:r>
              <a:t>• Retargeting</a:t>
            </a:r>
            <a:br/>
            <a:r>
              <a:t>• Native</a:t>
            </a:r>
            <a:br/>
          </a:p>
        </p:txBody>
      </p:sp>
      <p:sp>
        <p:nvSpPr>
          <p:cNvPr id="292" name="Google Shape;224;p10"/>
          <p:cNvSpPr txBox="1"/>
          <p:nvPr/>
        </p:nvSpPr>
        <p:spPr>
          <a:xfrm>
            <a:off x="2381250" y="2476500"/>
            <a:ext cx="161925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Demographic</a:t>
            </a:r>
            <a:br/>
            <a:r>
              <a:t>• Behavioral</a:t>
            </a:r>
            <a:br/>
            <a:r>
              <a:t>• Category Contextual</a:t>
            </a:r>
            <a:br/>
            <a:r>
              <a:t>• Keyword Contextual</a:t>
            </a:r>
            <a:br/>
            <a:r>
              <a:t>• CRM Targeting</a:t>
            </a:r>
            <a:br/>
          </a:p>
        </p:txBody>
      </p:sp>
      <p:sp>
        <p:nvSpPr>
          <p:cNvPr id="293" name="Google Shape;225;p10"/>
          <p:cNvSpPr/>
          <p:nvPr/>
        </p:nvSpPr>
        <p:spPr>
          <a:xfrm>
            <a:off x="762000" y="2047875"/>
            <a:ext cx="3810000" cy="0"/>
          </a:xfrm>
          <a:prstGeom prst="line">
            <a:avLst/>
          </a:prstGeom>
          <a:ln w="19050">
            <a:solidFill>
              <a:srgbClr val="179AD3"/>
            </a:solidFill>
          </a:ln>
        </p:spPr>
        <p:txBody>
          <a:bodyPr lIns="0" tIns="0" rIns="0" bIns="0"/>
          <a:lstStyle/>
          <a:p>
            <a:pPr/>
          </a:p>
        </p:txBody>
      </p:sp>
      <p:sp>
        <p:nvSpPr>
          <p:cNvPr id="294" name="Google Shape;226;p10"/>
          <p:cNvSpPr/>
          <p:nvPr/>
        </p:nvSpPr>
        <p:spPr>
          <a:xfrm flipH="1">
            <a:off x="4619624" y="1143000"/>
            <a:ext cx="1" cy="2286000"/>
          </a:xfrm>
          <a:prstGeom prst="line">
            <a:avLst/>
          </a:prstGeom>
          <a:ln w="19050">
            <a:solidFill>
              <a:srgbClr val="179AD3"/>
            </a:solidFill>
          </a:ln>
        </p:spPr>
        <p:txBody>
          <a:bodyPr lIns="0" tIns="0" rIns="0" bIns="0"/>
          <a:lstStyle/>
          <a:p>
            <a:pPr/>
          </a:p>
        </p:txBody>
      </p:sp>
      <p:sp>
        <p:nvSpPr>
          <p:cNvPr id="295" name="Google Shape;227;p10"/>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96" name="Google Shape;228;p10" descr="Google Shape;228;p10"/>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grpSp>
        <p:nvGrpSpPr>
          <p:cNvPr id="299" name="Google Shape;229;p10"/>
          <p:cNvGrpSpPr/>
          <p:nvPr/>
        </p:nvGrpSpPr>
        <p:grpSpPr>
          <a:xfrm>
            <a:off x="4667668" y="1047750"/>
            <a:ext cx="3612312" cy="2571750"/>
            <a:chOff x="0" y="0"/>
            <a:chExt cx="3612310" cy="2571750"/>
          </a:xfrm>
        </p:grpSpPr>
        <p:pic>
          <p:nvPicPr>
            <p:cNvPr id="297" name="Google Shape;230;p10" descr="Google Shape;230;p10"/>
            <p:cNvPicPr>
              <a:picLocks noChangeAspect="1"/>
            </p:cNvPicPr>
            <p:nvPr/>
          </p:nvPicPr>
          <p:blipFill>
            <a:blip r:embed="rId4">
              <a:extLst/>
            </a:blip>
            <a:stretch>
              <a:fillRect/>
            </a:stretch>
          </p:blipFill>
          <p:spPr>
            <a:xfrm>
              <a:off x="0" y="0"/>
              <a:ext cx="3612311" cy="2571750"/>
            </a:xfrm>
            <a:prstGeom prst="rect">
              <a:avLst/>
            </a:prstGeom>
            <a:ln w="12700" cap="flat">
              <a:noFill/>
              <a:miter lim="400000"/>
            </a:ln>
            <a:effectLst/>
          </p:spPr>
        </p:pic>
        <p:sp>
          <p:nvSpPr>
            <p:cNvPr id="298" name="Google Shape;231;p10"/>
            <p:cNvSpPr txBox="1"/>
            <p:nvPr/>
          </p:nvSpPr>
          <p:spPr>
            <a:xfrm>
              <a:off x="1870655" y="236474"/>
              <a:ext cx="414600" cy="1270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700"/>
              </a:lvl1pPr>
            </a:lstStyle>
            <a:p>
              <a:pPr/>
              <a:r>
                <a:t>applicants</a:t>
              </a:r>
            </a:p>
          </p:txBody>
        </p:sp>
      </p:grpSp>
      <p:pic>
        <p:nvPicPr>
          <p:cNvPr id="300" name="Google Shape;232;p10" descr="Google Shape;232;p10"/>
          <p:cNvPicPr>
            <a:picLocks noChangeAspect="1"/>
          </p:cNvPicPr>
          <p:nvPr/>
        </p:nvPicPr>
        <p:blipFill>
          <a:blip r:embed="rId5">
            <a:extLst/>
          </a:blip>
          <a:stretch>
            <a:fillRect/>
          </a:stretch>
        </p:blipFill>
        <p:spPr>
          <a:xfrm>
            <a:off x="6001703" y="3048000"/>
            <a:ext cx="3020693" cy="20510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Google Shape;238;p9" descr="Google Shape;238;p9"/>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303" name="Google Shape;239;p9"/>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304" name="Google Shape;240;p9"/>
          <p:cNvSpPr txBox="1"/>
          <p:nvPr/>
        </p:nvSpPr>
        <p:spPr>
          <a:xfrm>
            <a:off x="285750" y="476250"/>
            <a:ext cx="2381101" cy="376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b="1" sz="1200">
                <a:solidFill>
                  <a:srgbClr val="FFFFFF"/>
                </a:solidFill>
              </a:defRPr>
            </a:lvl1pPr>
          </a:lstStyle>
          <a:p>
            <a:pPr/>
            <a:r>
              <a:t>Reach Potential Applicants Where They’re Watching</a:t>
            </a:r>
          </a:p>
        </p:txBody>
      </p:sp>
      <p:sp>
        <p:nvSpPr>
          <p:cNvPr id="305" name="Google Shape;241;p9"/>
          <p:cNvSpPr txBox="1"/>
          <p:nvPr/>
        </p:nvSpPr>
        <p:spPr>
          <a:xfrm>
            <a:off x="285750" y="952500"/>
            <a:ext cx="2476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Use Google’s in-market audiences to target users who are looking for employment in specific industries. Or use affinity audiences to target users based on their interests and habits. YouTube connects you to the people who matter most to your business.</a:t>
            </a:r>
            <a:br/>
            <a:br/>
          </a:p>
        </p:txBody>
      </p:sp>
      <p:sp>
        <p:nvSpPr>
          <p:cNvPr id="306" name="Google Shape;242;p9"/>
          <p:cNvSpPr txBox="1"/>
          <p:nvPr/>
        </p:nvSpPr>
        <p:spPr>
          <a:xfrm>
            <a:off x="285750" y="2190750"/>
            <a:ext cx="2381400" cy="6637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Show Up When It Counts</a:t>
            </a:r>
            <a:br/>
            <a:br/>
          </a:p>
        </p:txBody>
      </p:sp>
      <p:sp>
        <p:nvSpPr>
          <p:cNvPr id="307" name="Google Shape;243;p9"/>
          <p:cNvSpPr txBox="1"/>
          <p:nvPr/>
        </p:nvSpPr>
        <p:spPr>
          <a:xfrm>
            <a:off x="285750" y="2476500"/>
            <a:ext cx="2381101"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solidFill>
                  <a:srgbClr val="FFFFFF"/>
                </a:solidFill>
              </a:defRPr>
            </a:lvl1pPr>
          </a:lstStyle>
          <a:p>
            <a:pPr/>
            <a:r>
              <a:t>Turn viewers into applicants, on any budget. YouTube Ads uses Google data to serve your message to the right people at the right moment.</a:t>
            </a:r>
          </a:p>
        </p:txBody>
      </p:sp>
      <p:sp>
        <p:nvSpPr>
          <p:cNvPr id="308" name="Google Shape;244;p9"/>
          <p:cNvSpPr txBox="1"/>
          <p:nvPr/>
        </p:nvSpPr>
        <p:spPr>
          <a:xfrm>
            <a:off x="285750" y="3295650"/>
            <a:ext cx="23814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See The Results You Want</a:t>
            </a:r>
            <a:br/>
          </a:p>
        </p:txBody>
      </p:sp>
      <p:sp>
        <p:nvSpPr>
          <p:cNvPr id="309" name="Google Shape;245;p9"/>
          <p:cNvSpPr txBox="1"/>
          <p:nvPr/>
        </p:nvSpPr>
        <p:spPr>
          <a:xfrm>
            <a:off x="285750" y="3581400"/>
            <a:ext cx="2381101"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YouTube Ads make it easy for people to choose your business. Get more website traffic and applicants.</a:t>
            </a:r>
            <a:br/>
            <a:br/>
          </a:p>
        </p:txBody>
      </p:sp>
      <p:sp>
        <p:nvSpPr>
          <p:cNvPr id="310" name="Google Shape;246;p9"/>
          <p:cNvSpPr txBox="1"/>
          <p:nvPr/>
        </p:nvSpPr>
        <p:spPr>
          <a:xfrm>
            <a:off x="2952750" y="85725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Use the power of video to showcase the benefits of working for your company and highlight your open positions.</a:t>
            </a:r>
          </a:p>
        </p:txBody>
      </p:sp>
      <p:sp>
        <p:nvSpPr>
          <p:cNvPr id="311" name="Google Shape;247;p9"/>
          <p:cNvSpPr txBox="1"/>
          <p:nvPr/>
        </p:nvSpPr>
        <p:spPr>
          <a:xfrm>
            <a:off x="3010049" y="2095500"/>
            <a:ext cx="1524001" cy="745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Recruitment agencies are reporting 800% more engagement with job ads that have video embedded</a:t>
            </a:r>
          </a:p>
        </p:txBody>
      </p:sp>
      <p:sp>
        <p:nvSpPr>
          <p:cNvPr id="312" name="Google Shape;248;p9"/>
          <p:cNvSpPr txBox="1"/>
          <p:nvPr/>
        </p:nvSpPr>
        <p:spPr>
          <a:xfrm>
            <a:off x="2952750" y="1333500"/>
            <a:ext cx="16386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800%</a:t>
            </a:r>
          </a:p>
        </p:txBody>
      </p:sp>
      <p:sp>
        <p:nvSpPr>
          <p:cNvPr id="313" name="Google Shape;249;p9"/>
          <p:cNvSpPr txBox="1"/>
          <p:nvPr/>
        </p:nvSpPr>
        <p:spPr>
          <a:xfrm>
            <a:off x="5048250" y="1333500"/>
            <a:ext cx="15240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70%</a:t>
            </a:r>
          </a:p>
        </p:txBody>
      </p:sp>
      <p:sp>
        <p:nvSpPr>
          <p:cNvPr id="314" name="Google Shape;250;p9"/>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315" name="Google Shape;251;p9" descr="Google Shape;251;p9"/>
          <p:cNvPicPr>
            <a:picLocks noChangeAspect="1"/>
          </p:cNvPicPr>
          <p:nvPr/>
        </p:nvPicPr>
        <p:blipFill>
          <a:blip r:embed="rId3">
            <a:extLst/>
          </a:blip>
          <a:stretch>
            <a:fillRect/>
          </a:stretch>
        </p:blipFill>
        <p:spPr>
          <a:xfrm>
            <a:off x="8477250" y="286376"/>
            <a:ext cx="349250" cy="367048"/>
          </a:xfrm>
          <a:prstGeom prst="rect">
            <a:avLst/>
          </a:prstGeom>
          <a:ln w="12700">
            <a:miter lim="400000"/>
          </a:ln>
        </p:spPr>
      </p:pic>
      <p:pic>
        <p:nvPicPr>
          <p:cNvPr id="316" name="Google Shape;252;p9" descr="Google Shape;252;p9"/>
          <p:cNvPicPr>
            <a:picLocks noChangeAspect="1"/>
          </p:cNvPicPr>
          <p:nvPr/>
        </p:nvPicPr>
        <p:blipFill>
          <a:blip r:embed="rId4">
            <a:extLst/>
          </a:blip>
          <a:stretch>
            <a:fillRect/>
          </a:stretch>
        </p:blipFill>
        <p:spPr>
          <a:xfrm>
            <a:off x="4762500" y="382380"/>
            <a:ext cx="2095500" cy="409989"/>
          </a:xfrm>
          <a:prstGeom prst="rect">
            <a:avLst/>
          </a:prstGeom>
          <a:ln w="12700">
            <a:miter lim="400000"/>
          </a:ln>
        </p:spPr>
      </p:pic>
      <p:sp>
        <p:nvSpPr>
          <p:cNvPr id="317" name="Google Shape;253;p9"/>
          <p:cNvSpPr txBox="1"/>
          <p:nvPr/>
        </p:nvSpPr>
        <p:spPr>
          <a:xfrm>
            <a:off x="7334250" y="1333500"/>
            <a:ext cx="9525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4X</a:t>
            </a:r>
          </a:p>
        </p:txBody>
      </p:sp>
      <p:sp>
        <p:nvSpPr>
          <p:cNvPr id="318" name="Google Shape;254;p9"/>
          <p:cNvSpPr txBox="1"/>
          <p:nvPr/>
        </p:nvSpPr>
        <p:spPr>
          <a:xfrm>
            <a:off x="4953000" y="2095500"/>
            <a:ext cx="1524000" cy="4283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Over 70% of viewers say that YouTube makes them more aware of new brands.</a:t>
            </a:r>
          </a:p>
        </p:txBody>
      </p:sp>
      <p:sp>
        <p:nvSpPr>
          <p:cNvPr id="319" name="Google Shape;255;p9"/>
          <p:cNvSpPr txBox="1"/>
          <p:nvPr/>
        </p:nvSpPr>
        <p:spPr>
          <a:xfrm>
            <a:off x="6953250" y="2095500"/>
            <a:ext cx="171450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Viewers are 4x more likely to use YouTube versus other platforms to find information about a brand, product, or service.</a:t>
            </a:r>
          </a:p>
        </p:txBody>
      </p:sp>
      <p:pic>
        <p:nvPicPr>
          <p:cNvPr id="320" name="Google Shape;256;p9" descr="Google Shape;256;p9"/>
          <p:cNvPicPr>
            <a:picLocks noChangeAspect="1"/>
          </p:cNvPicPr>
          <p:nvPr/>
        </p:nvPicPr>
        <p:blipFill>
          <a:blip r:embed="rId5">
            <a:extLst/>
          </a:blip>
          <a:stretch>
            <a:fillRect/>
          </a:stretch>
        </p:blipFill>
        <p:spPr>
          <a:xfrm>
            <a:off x="4381500" y="2477029"/>
            <a:ext cx="2876550" cy="175789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Google Shape;262;p17"/>
          <p:cNvSpPr txBox="1"/>
          <p:nvPr/>
        </p:nvSpPr>
        <p:spPr>
          <a:xfrm>
            <a:off x="3048000" y="666750"/>
            <a:ext cx="26670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23356D"/>
                </a:solidFill>
              </a:defRPr>
            </a:lvl1pPr>
          </a:lstStyle>
          <a:p>
            <a:pPr/>
            <a:r>
              <a:t>Thank You</a:t>
            </a:r>
          </a:p>
        </p:txBody>
      </p:sp>
      <p:pic>
        <p:nvPicPr>
          <p:cNvPr id="323" name="Google Shape;263;p17" descr="Google Shape;263;p17"/>
          <p:cNvPicPr>
            <a:picLocks noChangeAspect="1"/>
          </p:cNvPicPr>
          <p:nvPr/>
        </p:nvPicPr>
        <p:blipFill>
          <a:blip r:embed="rId2">
            <a:extLst/>
          </a:blip>
          <a:stretch>
            <a:fillRect/>
          </a:stretch>
        </p:blipFill>
        <p:spPr>
          <a:xfrm>
            <a:off x="3140503" y="1452649"/>
            <a:ext cx="2482000" cy="160130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41;g12a8e2c6c75_0_0"/>
          <p:cNvSpPr txBox="1"/>
          <p:nvPr/>
        </p:nvSpPr>
        <p:spPr>
          <a:xfrm>
            <a:off x="4191000" y="476250"/>
            <a:ext cx="4572000" cy="36790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1200">
                <a:solidFill>
                  <a:srgbClr val="23356D"/>
                </a:solidFill>
              </a:defRPr>
            </a:pPr>
            <a:r>
              <a:t>Overview of Services</a:t>
            </a:r>
          </a:p>
          <a:p>
            <a:pPr>
              <a:lnSpc>
                <a:spcPct val="140000"/>
              </a:lnSpc>
              <a:defRPr sz="1000">
                <a:solidFill>
                  <a:srgbClr val="23356D"/>
                </a:solidFill>
              </a:defRPr>
            </a:pPr>
            <a:r>
              <a:t>We are an end-to-end provider of radio &amp; digital marketing services. Whether you're looking for a turn-key managed strategy, an independent audit, or services specific to a short-term campaign, our experience and approach are sure to prove to be a valuable asset.</a:t>
            </a:r>
            <a:br/>
            <a:br/>
            <a:r>
              <a:rPr b="1"/>
              <a:t>Our in-house services include:</a:t>
            </a:r>
            <a:br>
              <a:rPr b="1"/>
            </a:br>
            <a:r>
              <a:t>- Web Design &amp; Development</a:t>
            </a:r>
            <a:br/>
            <a:r>
              <a:t>- Search Engine Optimization</a:t>
            </a:r>
            <a:br/>
            <a:r>
              <a:t>- Search Engine Marketing (PPC)</a:t>
            </a:r>
            <a:br/>
            <a:r>
              <a:t>- Social Media Marketing</a:t>
            </a:r>
            <a:br/>
            <a:r>
              <a:t>- Digital Content &amp; Video</a:t>
            </a:r>
            <a:br/>
            <a:r>
              <a:t>- Display Advertising</a:t>
            </a:r>
            <a:br/>
            <a:r>
              <a:t>- Contextual / Behavioral</a:t>
            </a:r>
            <a:br/>
            <a:r>
              <a:t>- IP Targeting / Addressable</a:t>
            </a:r>
            <a:br/>
            <a:r>
              <a:t>- Device Targeting</a:t>
            </a:r>
            <a:br/>
            <a:r>
              <a:t>- Custom Email Blasts</a:t>
            </a:r>
            <a:br/>
            <a:r>
              <a:t>- WAZE Ads</a:t>
            </a:r>
            <a:br/>
          </a:p>
        </p:txBody>
      </p:sp>
      <p:pic>
        <p:nvPicPr>
          <p:cNvPr id="144" name="Google Shape;42;g12a8e2c6c75_0_0" descr="Google Shape;42;g12a8e2c6c75_0_0"/>
          <p:cNvPicPr>
            <a:picLocks noChangeAspect="1"/>
          </p:cNvPicPr>
          <p:nvPr/>
        </p:nvPicPr>
        <p:blipFill>
          <a:blip r:embed="rId2">
            <a:extLst/>
          </a:blip>
          <a:stretch>
            <a:fillRect/>
          </a:stretch>
        </p:blipFill>
        <p:spPr>
          <a:xfrm>
            <a:off x="909353" y="1570524"/>
            <a:ext cx="2482000" cy="16013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48;p2"/>
          <p:cNvSpPr txBox="1"/>
          <p:nvPr/>
        </p:nvSpPr>
        <p:spPr>
          <a:xfrm>
            <a:off x="4191000" y="400050"/>
            <a:ext cx="4572000" cy="4046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a:solidFill>
                  <a:srgbClr val="23356D"/>
                </a:solidFill>
              </a:defRPr>
            </a:pPr>
            <a:r>
              <a:t>Recruitmenting In A Competitive Market</a:t>
            </a:r>
          </a:p>
          <a:p>
            <a:pPr>
              <a:lnSpc>
                <a:spcPct val="120000"/>
              </a:lnSpc>
              <a:defRPr sz="1100">
                <a:latin typeface="Calibri"/>
                <a:ea typeface="Calibri"/>
                <a:cs typeface="Calibri"/>
                <a:sym typeface="Calibri"/>
              </a:defRPr>
            </a:pPr>
            <a:r>
              <a:t>In today’s competitive market, recruiting and retaining the right employees requires a comprehensive strategy! There are multiple factors to consider when planning a recruitment campaign in a tight labor market to reach qualified candidates for your open positions.</a:t>
            </a:r>
          </a:p>
          <a:p>
            <a:pPr>
              <a:lnSpc>
                <a:spcPct val="140000"/>
              </a:lnSpc>
            </a:pPr>
            <a:endParaRPr sz="1100">
              <a:latin typeface="Calibri"/>
              <a:ea typeface="Calibri"/>
              <a:cs typeface="Calibri"/>
              <a:sym typeface="Calibri"/>
            </a:endParaRPr>
          </a:p>
          <a:p>
            <a:pPr>
              <a:lnSpc>
                <a:spcPct val="140000"/>
              </a:lnSpc>
              <a:defRPr b="1">
                <a:solidFill>
                  <a:srgbClr val="23356D"/>
                </a:solidFill>
              </a:defRPr>
            </a:pPr>
            <a:r>
              <a:t>Best Practices For Successful Recruiting</a:t>
            </a:r>
          </a:p>
          <a:p>
            <a:pPr marL="457200" indent="-298450">
              <a:lnSpc>
                <a:spcPct val="120000"/>
              </a:lnSpc>
              <a:buClr>
                <a:srgbClr val="000000"/>
              </a:buClr>
              <a:buSzPts val="1100"/>
              <a:buAutoNum type="arabicPeriod" startAt="1"/>
              <a:defRPr b="1" sz="1100">
                <a:latin typeface="Calibri"/>
                <a:ea typeface="Calibri"/>
                <a:cs typeface="Calibri"/>
                <a:sym typeface="Calibri"/>
              </a:defRPr>
            </a:pPr>
            <a:r>
              <a:t>Enticing Offer: </a:t>
            </a:r>
            <a:r>
              <a:rPr b="0"/>
              <a:t>Why should someone want to work for you? Examples include: benefits, flexible schedule, paid leave, competitive salary, company culture, opportunities for advancement, etc. </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Engaging Creative:</a:t>
            </a:r>
            <a:r>
              <a:rPr b="0"/>
              <a:t> Eye-catching creative effectively conveys your enticing offer and includes a strong call to action which encourages potential candidates to learn more about your open position and apply.</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Strategic Targeting and Advertising Tactics: </a:t>
            </a:r>
            <a:r>
              <a:rPr b="0"/>
              <a:t>We have several options to make sure your ads are shown to the right audience.</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Simple Application Process: </a:t>
            </a:r>
            <a:r>
              <a:rPr b="0"/>
              <a:t>Ensure your online application is user-friendly, and as efficient and painless as possible to increase your conversion rate.</a:t>
            </a:r>
          </a:p>
        </p:txBody>
      </p:sp>
      <p:pic>
        <p:nvPicPr>
          <p:cNvPr id="147" name="Google Shape;49;p2" descr="Google Shape;49;p2"/>
          <p:cNvPicPr>
            <a:picLocks noChangeAspect="1"/>
          </p:cNvPicPr>
          <p:nvPr/>
        </p:nvPicPr>
        <p:blipFill>
          <a:blip r:embed="rId2">
            <a:extLst/>
          </a:blip>
          <a:stretch>
            <a:fillRect/>
          </a:stretch>
        </p:blipFill>
        <p:spPr>
          <a:xfrm>
            <a:off x="909353" y="1570524"/>
            <a:ext cx="2482000" cy="16013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Google Shape;55;p4" descr="Google Shape;55;p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150" name="Google Shape;56;p4"/>
          <p:cNvSpPr txBox="1"/>
          <p:nvPr/>
        </p:nvSpPr>
        <p:spPr>
          <a:xfrm>
            <a:off x="4572000" y="133350"/>
            <a:ext cx="39054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Creative Services</a:t>
            </a:r>
          </a:p>
        </p:txBody>
      </p:sp>
      <p:sp>
        <p:nvSpPr>
          <p:cNvPr id="151" name="Google Shape;57;p4"/>
          <p:cNvSpPr txBox="1"/>
          <p:nvPr/>
        </p:nvSpPr>
        <p:spPr>
          <a:xfrm>
            <a:off x="4286250" y="858425"/>
            <a:ext cx="4572000" cy="779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30000"/>
              </a:lnSpc>
              <a:defRPr sz="900"/>
            </a:pPr>
            <a:r>
              <a:t>Creative can make or break a recruitment campaign! It's important to make sure your recruitment ad includes </a:t>
            </a:r>
            <a:r>
              <a:rPr b="1"/>
              <a:t>enticing messaging</a:t>
            </a:r>
            <a:r>
              <a:t> and a </a:t>
            </a:r>
            <a:r>
              <a:rPr b="1"/>
              <a:t>strong call to action</a:t>
            </a:r>
            <a:r>
              <a:t>. Especially in today's market, you have to give someone a good reason to consider leaving their current job to come work for you. We offer creative services to elevate the success of your recruitment campaigns.</a:t>
            </a:r>
          </a:p>
        </p:txBody>
      </p:sp>
      <p:sp>
        <p:nvSpPr>
          <p:cNvPr id="152" name="Google Shape;58;p4"/>
          <p:cNvSpPr txBox="1"/>
          <p:nvPr/>
        </p:nvSpPr>
        <p:spPr>
          <a:xfrm>
            <a:off x="4619638" y="2119838"/>
            <a:ext cx="1998300"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Sign On Bonus</a:t>
            </a:r>
            <a:endParaRPr>
              <a:latin typeface="Calibri"/>
              <a:ea typeface="Calibri"/>
              <a:cs typeface="Calibri"/>
              <a:sym typeface="Calibri"/>
            </a:endParaRPr>
          </a:p>
          <a:p>
            <a:pPr algn="ctr">
              <a:lnSpc>
                <a:spcPct val="115000"/>
              </a:lnSpc>
            </a:pPr>
            <a:r>
              <a:t>Paid Leave</a:t>
            </a:r>
            <a:endParaRPr>
              <a:latin typeface="Calibri"/>
              <a:ea typeface="Calibri"/>
              <a:cs typeface="Calibri"/>
              <a:sym typeface="Calibri"/>
            </a:endParaRPr>
          </a:p>
          <a:p>
            <a:pPr algn="ctr">
              <a:lnSpc>
                <a:spcPct val="115000"/>
              </a:lnSpc>
            </a:pPr>
            <a:r>
              <a:t>Flexible Schedule</a:t>
            </a:r>
          </a:p>
        </p:txBody>
      </p:sp>
      <p:sp>
        <p:nvSpPr>
          <p:cNvPr id="153" name="Google Shape;59;p4"/>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54" name="Google Shape;60;p4" descr="Google Shape;60;p4"/>
          <p:cNvPicPr>
            <a:picLocks noChangeAspect="1"/>
          </p:cNvPicPr>
          <p:nvPr/>
        </p:nvPicPr>
        <p:blipFill>
          <a:blip r:embed="rId3">
            <a:extLst/>
          </a:blip>
          <a:stretch>
            <a:fillRect/>
          </a:stretch>
        </p:blipFill>
        <p:spPr>
          <a:xfrm>
            <a:off x="8478808" y="285750"/>
            <a:ext cx="435034" cy="457200"/>
          </a:xfrm>
          <a:prstGeom prst="rect">
            <a:avLst/>
          </a:prstGeom>
          <a:ln w="12700">
            <a:miter lim="400000"/>
          </a:ln>
        </p:spPr>
      </p:pic>
      <p:sp>
        <p:nvSpPr>
          <p:cNvPr id="155" name="Google Shape;61;p4"/>
          <p:cNvSpPr/>
          <p:nvPr/>
        </p:nvSpPr>
        <p:spPr>
          <a:xfrm>
            <a:off x="4286250" y="752475"/>
            <a:ext cx="4572000" cy="0"/>
          </a:xfrm>
          <a:prstGeom prst="line">
            <a:avLst/>
          </a:prstGeom>
          <a:ln w="19050">
            <a:solidFill>
              <a:srgbClr val="179AD3"/>
            </a:solidFill>
          </a:ln>
        </p:spPr>
        <p:txBody>
          <a:bodyPr lIns="0" tIns="0" rIns="0" bIns="0"/>
          <a:lstStyle/>
          <a:p>
            <a:pPr/>
          </a:p>
        </p:txBody>
      </p:sp>
      <p:sp>
        <p:nvSpPr>
          <p:cNvPr id="156" name="Google Shape;62;p4"/>
          <p:cNvSpPr txBox="1"/>
          <p:nvPr/>
        </p:nvSpPr>
        <p:spPr>
          <a:xfrm>
            <a:off x="4286250" y="1790700"/>
            <a:ext cx="457200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1600">
                <a:solidFill>
                  <a:srgbClr val="23356D"/>
                </a:solidFill>
              </a:defRPr>
            </a:lvl1pPr>
          </a:lstStyle>
          <a:p>
            <a:pPr/>
            <a:r>
              <a:t>Messaging To Consider For Recruitment Ads:</a:t>
            </a:r>
          </a:p>
        </p:txBody>
      </p:sp>
      <p:sp>
        <p:nvSpPr>
          <p:cNvPr id="157" name="Google Shape;63;p4"/>
          <p:cNvSpPr/>
          <p:nvPr/>
        </p:nvSpPr>
        <p:spPr>
          <a:xfrm>
            <a:off x="4286250" y="3000375"/>
            <a:ext cx="4572000" cy="0"/>
          </a:xfrm>
          <a:prstGeom prst="line">
            <a:avLst/>
          </a:prstGeom>
          <a:ln w="19050">
            <a:solidFill>
              <a:srgbClr val="179AD3"/>
            </a:solidFill>
          </a:ln>
        </p:spPr>
        <p:txBody>
          <a:bodyPr lIns="0" tIns="0" rIns="0" bIns="0"/>
          <a:lstStyle/>
          <a:p>
            <a:pPr/>
          </a:p>
        </p:txBody>
      </p:sp>
      <p:sp>
        <p:nvSpPr>
          <p:cNvPr id="158" name="Google Shape;64;p4"/>
          <p:cNvSpPr txBox="1"/>
          <p:nvPr/>
        </p:nvSpPr>
        <p:spPr>
          <a:xfrm>
            <a:off x="4286250" y="3048000"/>
            <a:ext cx="4572000" cy="2960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23356D"/>
                </a:solidFill>
              </a:defRPr>
            </a:lvl1pPr>
          </a:lstStyle>
          <a:p>
            <a:pPr/>
            <a:r>
              <a:t>Recruitment Ad Examples:</a:t>
            </a:r>
          </a:p>
        </p:txBody>
      </p:sp>
      <p:pic>
        <p:nvPicPr>
          <p:cNvPr id="159" name="Google Shape;65;p4" descr="Google Shape;65;p4"/>
          <p:cNvPicPr>
            <a:picLocks noChangeAspect="1"/>
          </p:cNvPicPr>
          <p:nvPr/>
        </p:nvPicPr>
        <p:blipFill>
          <a:blip r:embed="rId4">
            <a:extLst/>
          </a:blip>
          <a:stretch>
            <a:fillRect/>
          </a:stretch>
        </p:blipFill>
        <p:spPr>
          <a:xfrm>
            <a:off x="287041" y="285750"/>
            <a:ext cx="3585167" cy="1873250"/>
          </a:xfrm>
          <a:prstGeom prst="rect">
            <a:avLst/>
          </a:prstGeom>
          <a:ln w="12700">
            <a:miter lim="400000"/>
          </a:ln>
        </p:spPr>
      </p:pic>
      <p:pic>
        <p:nvPicPr>
          <p:cNvPr id="160" name="Google Shape;66;p4" descr="Google Shape;66;p4"/>
          <p:cNvPicPr>
            <a:picLocks noChangeAspect="1"/>
          </p:cNvPicPr>
          <p:nvPr/>
        </p:nvPicPr>
        <p:blipFill>
          <a:blip r:embed="rId5">
            <a:extLst/>
          </a:blip>
          <a:stretch>
            <a:fillRect/>
          </a:stretch>
        </p:blipFill>
        <p:spPr>
          <a:xfrm>
            <a:off x="792162" y="2285625"/>
            <a:ext cx="2574926" cy="2574926"/>
          </a:xfrm>
          <a:prstGeom prst="rect">
            <a:avLst/>
          </a:prstGeom>
          <a:ln w="12700">
            <a:miter lim="400000"/>
          </a:ln>
        </p:spPr>
      </p:pic>
      <p:pic>
        <p:nvPicPr>
          <p:cNvPr id="161" name="Google Shape;67;p4" descr="Google Shape;67;p4"/>
          <p:cNvPicPr>
            <a:picLocks noChangeAspect="0"/>
          </p:cNvPicPr>
          <p:nvPr/>
        </p:nvPicPr>
        <p:blipFill>
          <a:blip r:embed="rId6">
            <a:extLst/>
          </a:blip>
          <a:stretch>
            <a:fillRect/>
          </a:stretch>
        </p:blipFill>
        <p:spPr>
          <a:xfrm>
            <a:off x="6703449" y="3476625"/>
            <a:ext cx="1857826" cy="1505926"/>
          </a:xfrm>
          <a:prstGeom prst="rect">
            <a:avLst/>
          </a:prstGeom>
          <a:ln>
            <a:solidFill>
              <a:srgbClr val="FFFFFF"/>
            </a:solidFill>
          </a:ln>
        </p:spPr>
      </p:pic>
      <p:pic>
        <p:nvPicPr>
          <p:cNvPr id="162" name="Google Shape;68;p4" descr="Google Shape;68;p4"/>
          <p:cNvPicPr>
            <a:picLocks noChangeAspect="0"/>
          </p:cNvPicPr>
          <p:nvPr/>
        </p:nvPicPr>
        <p:blipFill>
          <a:blip r:embed="rId7">
            <a:extLst/>
          </a:blip>
          <a:stretch>
            <a:fillRect/>
          </a:stretch>
        </p:blipFill>
        <p:spPr>
          <a:xfrm>
            <a:off x="4583224" y="3476633"/>
            <a:ext cx="1748676" cy="1505918"/>
          </a:xfrm>
          <a:prstGeom prst="rect">
            <a:avLst/>
          </a:prstGeom>
          <a:ln w="12700">
            <a:miter lim="400000"/>
          </a:ln>
        </p:spPr>
      </p:pic>
      <p:sp>
        <p:nvSpPr>
          <p:cNvPr id="163" name="Google Shape;69;p4"/>
          <p:cNvSpPr txBox="1"/>
          <p:nvPr/>
        </p:nvSpPr>
        <p:spPr>
          <a:xfrm>
            <a:off x="6617913" y="2119838"/>
            <a:ext cx="1811701"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Benefits</a:t>
            </a:r>
            <a:endParaRPr>
              <a:latin typeface="Calibri"/>
              <a:ea typeface="Calibri"/>
              <a:cs typeface="Calibri"/>
              <a:sym typeface="Calibri"/>
            </a:endParaRPr>
          </a:p>
          <a:p>
            <a:pPr algn="ctr">
              <a:lnSpc>
                <a:spcPct val="115000"/>
              </a:lnSpc>
            </a:pPr>
            <a:r>
              <a:t>Competitive Salary</a:t>
            </a:r>
          </a:p>
          <a:p>
            <a:pPr algn="ctr">
              <a:lnSpc>
                <a:spcPct val="115000"/>
              </a:lnSpc>
            </a:pPr>
            <a:r>
              <a:t>Career Advancement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Google Shape;75;p3" descr="Google Shape;75;p3"/>
          <p:cNvPicPr>
            <a:picLocks noChangeAspect="1"/>
          </p:cNvPicPr>
          <p:nvPr/>
        </p:nvPicPr>
        <p:blipFill>
          <a:blip r:embed="rId2">
            <a:extLst/>
          </a:blip>
          <a:stretch>
            <a:fillRect/>
          </a:stretch>
        </p:blipFill>
        <p:spPr>
          <a:xfrm>
            <a:off x="0" y="407"/>
            <a:ext cx="9156700" cy="5136337"/>
          </a:xfrm>
          <a:prstGeom prst="rect">
            <a:avLst/>
          </a:prstGeom>
          <a:ln w="12700">
            <a:miter lim="400000"/>
          </a:ln>
        </p:spPr>
      </p:pic>
      <p:pic>
        <p:nvPicPr>
          <p:cNvPr id="166" name="Google Shape;76;p3" descr="Google Shape;76;p3"/>
          <p:cNvPicPr>
            <a:picLocks noChangeAspect="1"/>
          </p:cNvPicPr>
          <p:nvPr/>
        </p:nvPicPr>
        <p:blipFill>
          <a:blip r:embed="rId3">
            <a:extLst/>
          </a:blip>
          <a:stretch>
            <a:fillRect/>
          </a:stretch>
        </p:blipFill>
        <p:spPr>
          <a:xfrm>
            <a:off x="0" y="407"/>
            <a:ext cx="9156700" cy="5136337"/>
          </a:xfrm>
          <a:prstGeom prst="rect">
            <a:avLst/>
          </a:prstGeom>
          <a:ln w="12700">
            <a:miter lim="400000"/>
          </a:ln>
        </p:spPr>
      </p:pic>
      <p:pic>
        <p:nvPicPr>
          <p:cNvPr id="167" name="Google Shape;77;p3" descr="Google Shape;77;p3"/>
          <p:cNvPicPr>
            <a:picLocks noChangeAspect="1"/>
          </p:cNvPicPr>
          <p:nvPr/>
        </p:nvPicPr>
        <p:blipFill>
          <a:blip r:embed="rId4">
            <a:extLst/>
          </a:blip>
          <a:stretch>
            <a:fillRect/>
          </a:stretch>
        </p:blipFill>
        <p:spPr>
          <a:xfrm>
            <a:off x="1809750" y="1619896"/>
            <a:ext cx="1968500" cy="2068808"/>
          </a:xfrm>
          <a:prstGeom prst="rect">
            <a:avLst/>
          </a:prstGeom>
          <a:ln w="12700">
            <a:miter lim="400000"/>
          </a:ln>
        </p:spPr>
      </p:pic>
      <p:sp>
        <p:nvSpPr>
          <p:cNvPr id="168" name="Google Shape;78;p3"/>
          <p:cNvSpPr txBox="1"/>
          <p:nvPr/>
        </p:nvSpPr>
        <p:spPr>
          <a:xfrm>
            <a:off x="4381500" y="1766209"/>
            <a:ext cx="4095750" cy="1706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40000"/>
              </a:lnSpc>
              <a:defRPr b="1" sz="2500">
                <a:solidFill>
                  <a:srgbClr val="FFFFFF"/>
                </a:solidFill>
              </a:defRPr>
            </a:pPr>
            <a:r>
              <a:t>TACTIC RECOMMENDATIONS</a:t>
            </a:r>
          </a:p>
          <a:p>
            <a:pPr algn="ctr">
              <a:lnSpc>
                <a:spcPct val="110000"/>
              </a:lnSpc>
              <a:defRPr sz="1500">
                <a:solidFill>
                  <a:srgbClr val="FFFFFF"/>
                </a:solidFill>
              </a:defRPr>
            </a:pPr>
            <a:r>
              <a:t>We have several targeting options and tactics available to make sure your ads are shown to the right audience.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Google Shape;84;p11" descr="Google Shape;84;p11"/>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71" name="Google Shape;85;p11"/>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Geo-Fencing</a:t>
            </a:r>
            <a:br/>
          </a:p>
        </p:txBody>
      </p:sp>
      <p:sp>
        <p:nvSpPr>
          <p:cNvPr id="172" name="Google Shape;86;p11"/>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competitors employees and build awareness of your open positions as they live out their digital lives online.</a:t>
            </a:r>
          </a:p>
        </p:txBody>
      </p:sp>
      <p:sp>
        <p:nvSpPr>
          <p:cNvPr id="173" name="Google Shape;87;p11"/>
          <p:cNvSpPr txBox="1"/>
          <p:nvPr/>
        </p:nvSpPr>
        <p:spPr>
          <a:xfrm>
            <a:off x="666750" y="9525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Geo-fencing Work?</a:t>
            </a:r>
          </a:p>
        </p:txBody>
      </p:sp>
      <p:sp>
        <p:nvSpPr>
          <p:cNvPr id="174" name="Google Shape;88;p11"/>
          <p:cNvSpPr txBox="1"/>
          <p:nvPr/>
        </p:nvSpPr>
        <p:spPr>
          <a:xfrm>
            <a:off x="666750" y="1238250"/>
            <a:ext cx="47625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(ex: a competitor's business).</a:t>
            </a:r>
            <a:endParaRPr>
              <a:latin typeface="Calibri"/>
              <a:ea typeface="Calibri"/>
              <a:cs typeface="Calibri"/>
              <a:sym typeface="Calibri"/>
            </a:endParaRPr>
          </a:p>
          <a:p>
            <a:pPr>
              <a:lnSpc>
                <a:spcPct val="140000"/>
              </a:lnSpc>
              <a:defRPr sz="900"/>
            </a:pPr>
            <a:r>
              <a:t>Step 2: A user enters the geo-fenced location.</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
        <p:nvSpPr>
          <p:cNvPr id="175" name="Google Shape;89;p11"/>
          <p:cNvSpPr txBox="1"/>
          <p:nvPr/>
        </p:nvSpPr>
        <p:spPr>
          <a:xfrm>
            <a:off x="666750" y="19050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Geofencing</a:t>
            </a:r>
          </a:p>
        </p:txBody>
      </p:sp>
      <p:sp>
        <p:nvSpPr>
          <p:cNvPr id="176" name="Google Shape;90;p11"/>
          <p:cNvSpPr/>
          <p:nvPr/>
        </p:nvSpPr>
        <p:spPr>
          <a:xfrm>
            <a:off x="666750" y="1857375"/>
            <a:ext cx="4667250" cy="0"/>
          </a:xfrm>
          <a:prstGeom prst="line">
            <a:avLst/>
          </a:prstGeom>
          <a:ln w="19050">
            <a:solidFill>
              <a:srgbClr val="179AD3"/>
            </a:solidFill>
          </a:ln>
        </p:spPr>
        <p:txBody>
          <a:bodyPr lIns="0" tIns="0" rIns="0" bIns="0"/>
          <a:lstStyle/>
          <a:p>
            <a:pPr/>
          </a:p>
        </p:txBody>
      </p:sp>
      <p:sp>
        <p:nvSpPr>
          <p:cNvPr id="177" name="Google Shape;91;p11"/>
          <p:cNvSpPr/>
          <p:nvPr/>
        </p:nvSpPr>
        <p:spPr>
          <a:xfrm flipH="1">
            <a:off x="5381624" y="1143000"/>
            <a:ext cx="1" cy="2286000"/>
          </a:xfrm>
          <a:prstGeom prst="line">
            <a:avLst/>
          </a:prstGeom>
          <a:ln w="19050">
            <a:solidFill>
              <a:srgbClr val="179AD3"/>
            </a:solidFill>
          </a:ln>
        </p:spPr>
        <p:txBody>
          <a:bodyPr lIns="0" tIns="0" rIns="0" bIns="0"/>
          <a:lstStyle/>
          <a:p>
            <a:pPr/>
          </a:p>
        </p:txBody>
      </p:sp>
      <p:sp>
        <p:nvSpPr>
          <p:cNvPr id="178" name="Google Shape;92;p11"/>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79" name="Google Shape;93;p11" descr="Google Shape;93;p11"/>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80" name="Google Shape;94;p11"/>
          <p:cNvSpPr txBox="1"/>
          <p:nvPr/>
        </p:nvSpPr>
        <p:spPr>
          <a:xfrm>
            <a:off x="666750" y="2190750"/>
            <a:ext cx="4762500" cy="1639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900"/>
            </a:pPr>
            <a:r>
              <a:t>Geo-fence technology enables you to capture audiences through custom targeting shapes around businesses, street and highway boundaries, municipalities, etc.</a:t>
            </a:r>
            <a:br/>
            <a:r>
              <a:t>• The most reliable way to target mobile users</a:t>
            </a:r>
            <a:br/>
            <a:r>
              <a:t>• Pinpoint accuracy </a:t>
            </a:r>
            <a:br/>
            <a:r>
              <a:t>• Granular localization via custom shapes &amp; sizes </a:t>
            </a:r>
            <a:br/>
            <a:r>
              <a:t>• Boost mobile performance and reach </a:t>
            </a:r>
            <a:br/>
            <a:r>
              <a:t>• Retarget customers who visit or commute through any geo-fenced location </a:t>
            </a:r>
            <a:br/>
            <a:r>
              <a:t>• Track off-line or “last mile” conversions to measure your campaign’s effectiveness </a:t>
            </a:r>
            <a:br/>
            <a:r>
              <a:t>• Leverage targeted campaigns only to users within a predetermined physical   </a:t>
            </a:r>
            <a:br/>
            <a:r>
              <a:t>  proximity to your business or your competitor’s business </a:t>
            </a:r>
            <a:br/>
          </a:p>
        </p:txBody>
      </p:sp>
      <p:pic>
        <p:nvPicPr>
          <p:cNvPr id="181" name="Google Shape;95;p11" descr="Google Shape;95;p11"/>
          <p:cNvPicPr>
            <a:picLocks noChangeAspect="1"/>
          </p:cNvPicPr>
          <p:nvPr/>
        </p:nvPicPr>
        <p:blipFill>
          <a:blip r:embed="rId4">
            <a:extLst/>
          </a:blip>
          <a:stretch>
            <a:fillRect/>
          </a:stretch>
        </p:blipFill>
        <p:spPr>
          <a:xfrm>
            <a:off x="5429250" y="1239173"/>
            <a:ext cx="3206750" cy="2125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Google Shape;101;p12" descr="Google Shape;101;p12"/>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84" name="Google Shape;102;p12"/>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Addressable Geo-Fencing</a:t>
            </a:r>
            <a:br/>
          </a:p>
        </p:txBody>
      </p:sp>
      <p:sp>
        <p:nvSpPr>
          <p:cNvPr id="185" name="Google Shape;103;p12"/>
          <p:cNvSpPr txBox="1"/>
          <p:nvPr/>
        </p:nvSpPr>
        <p:spPr>
          <a:xfrm>
            <a:off x="666750" y="762000"/>
            <a:ext cx="7905750" cy="303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ideal employees and build awareness of your open positions as they live out their digital lives online.</a:t>
            </a:r>
            <a:endParaRPr>
              <a:latin typeface="Calibri"/>
              <a:ea typeface="Calibri"/>
              <a:cs typeface="Calibri"/>
              <a:sym typeface="Calibri"/>
            </a:endParaRPr>
          </a:p>
        </p:txBody>
      </p:sp>
      <p:sp>
        <p:nvSpPr>
          <p:cNvPr id="186" name="Google Shape;104;p12"/>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Addressable Geo-fencing Work?</a:t>
            </a:r>
          </a:p>
        </p:txBody>
      </p:sp>
      <p:sp>
        <p:nvSpPr>
          <p:cNvPr id="187" name="Google Shape;105;p12"/>
          <p:cNvSpPr txBox="1"/>
          <p:nvPr/>
        </p:nvSpPr>
        <p:spPr>
          <a:xfrm>
            <a:off x="666750" y="1333500"/>
            <a:ext cx="47625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Target your mailing list OR build a curated list based on demographic targeting  </a:t>
            </a:r>
            <a:endParaRPr>
              <a:latin typeface="Calibri"/>
              <a:ea typeface="Calibri"/>
              <a:cs typeface="Calibri"/>
              <a:sym typeface="Calibri"/>
            </a:endParaRPr>
          </a:p>
          <a:p>
            <a:pPr>
              <a:lnSpc>
                <a:spcPct val="140000"/>
              </a:lnSpc>
              <a:defRPr sz="900"/>
            </a:pPr>
            <a:r>
              <a:t>            (zip code, household income, occupation, education, etc.)</a:t>
            </a:r>
            <a:endParaRPr>
              <a:latin typeface="Calibri"/>
              <a:ea typeface="Calibri"/>
              <a:cs typeface="Calibri"/>
              <a:sym typeface="Calibri"/>
            </a:endParaRPr>
          </a:p>
          <a:p>
            <a:pPr>
              <a:lnSpc>
                <a:spcPct val="140000"/>
              </a:lnSpc>
              <a:defRPr sz="900"/>
            </a:pPr>
            <a:r>
              <a:t>Step 2: Devices are captured at the address using platline data</a:t>
            </a:r>
            <a:endParaRPr>
              <a:latin typeface="Calibri"/>
              <a:ea typeface="Calibri"/>
              <a:cs typeface="Calibri"/>
              <a:sym typeface="Calibri"/>
            </a:endParaRPr>
          </a:p>
          <a:p>
            <a:pPr>
              <a:lnSpc>
                <a:spcPct val="140000"/>
              </a:lnSpc>
              <a:defRPr sz="900"/>
            </a:pPr>
            <a:r>
              <a:t>Step 3: The users are served ads from the addressable geo-fencing campaign</a:t>
            </a:r>
          </a:p>
        </p:txBody>
      </p:sp>
      <p:sp>
        <p:nvSpPr>
          <p:cNvPr id="188" name="Google Shape;106;p12"/>
          <p:cNvSpPr txBox="1"/>
          <p:nvPr/>
        </p:nvSpPr>
        <p:spPr>
          <a:xfrm>
            <a:off x="666750" y="21717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Addressable Geofencing</a:t>
            </a:r>
          </a:p>
        </p:txBody>
      </p:sp>
      <p:sp>
        <p:nvSpPr>
          <p:cNvPr id="189" name="Google Shape;107;p12"/>
          <p:cNvSpPr/>
          <p:nvPr/>
        </p:nvSpPr>
        <p:spPr>
          <a:xfrm>
            <a:off x="666750" y="2124075"/>
            <a:ext cx="4762500" cy="0"/>
          </a:xfrm>
          <a:prstGeom prst="line">
            <a:avLst/>
          </a:prstGeom>
          <a:ln w="19050">
            <a:solidFill>
              <a:srgbClr val="179AD3"/>
            </a:solidFill>
          </a:ln>
        </p:spPr>
        <p:txBody>
          <a:bodyPr lIns="0" tIns="0" rIns="0" bIns="0"/>
          <a:lstStyle/>
          <a:p>
            <a:pPr/>
          </a:p>
        </p:txBody>
      </p:sp>
      <p:sp>
        <p:nvSpPr>
          <p:cNvPr id="190" name="Google Shape;108;p12"/>
          <p:cNvSpPr/>
          <p:nvPr/>
        </p:nvSpPr>
        <p:spPr>
          <a:xfrm flipH="1">
            <a:off x="5476874" y="1143000"/>
            <a:ext cx="1" cy="2476500"/>
          </a:xfrm>
          <a:prstGeom prst="line">
            <a:avLst/>
          </a:prstGeom>
          <a:ln w="19050">
            <a:solidFill>
              <a:srgbClr val="179AD3"/>
            </a:solidFill>
          </a:ln>
        </p:spPr>
        <p:txBody>
          <a:bodyPr lIns="0" tIns="0" rIns="0" bIns="0"/>
          <a:lstStyle/>
          <a:p>
            <a:pPr/>
          </a:p>
        </p:txBody>
      </p:sp>
      <p:sp>
        <p:nvSpPr>
          <p:cNvPr id="191" name="Google Shape;109;p12"/>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92" name="Google Shape;110;p12" descr="Google Shape;110;p12"/>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93" name="Google Shape;111;p12"/>
          <p:cNvSpPr txBox="1"/>
          <p:nvPr/>
        </p:nvSpPr>
        <p:spPr>
          <a:xfrm>
            <a:off x="666750" y="2457450"/>
            <a:ext cx="4762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Addressable Geo-fence technology offers:</a:t>
            </a:r>
            <a:br/>
            <a:r>
              <a:t>• The most reliable way to target users on various devices in your target demographic</a:t>
            </a:r>
            <a:br/>
            <a:r>
              <a:t>• Pinpoint accuracy &amp; localization via platline data</a:t>
            </a:r>
            <a:br/>
            <a:r>
              <a:t>• Anticipated 90% match rate for mailing lists​</a:t>
            </a:r>
            <a:br/>
            <a:r>
              <a:t>• Retarget customers/prospects on your mailing list </a:t>
            </a:r>
            <a:br/>
            <a:r>
              <a:t>• Foot traffic attribution to measure your campaign’s effectiveness </a:t>
            </a:r>
            <a:br/>
            <a:r>
              <a:t>• Cross device execution </a:t>
            </a:r>
            <a:br/>
          </a:p>
        </p:txBody>
      </p:sp>
      <p:pic>
        <p:nvPicPr>
          <p:cNvPr id="194" name="Google Shape;112;p12" descr="Google Shape;112;p12"/>
          <p:cNvPicPr>
            <a:picLocks noChangeAspect="1"/>
          </p:cNvPicPr>
          <p:nvPr/>
        </p:nvPicPr>
        <p:blipFill>
          <a:blip r:embed="rId4">
            <a:extLst/>
          </a:blip>
          <a:stretch>
            <a:fillRect/>
          </a:stretch>
        </p:blipFill>
        <p:spPr>
          <a:xfrm>
            <a:off x="5429250" y="762000"/>
            <a:ext cx="3333750" cy="33337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Google Shape;118;p13" descr="Google Shape;118;p13"/>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97" name="Google Shape;119;p13"/>
          <p:cNvSpPr txBox="1"/>
          <p:nvPr/>
        </p:nvSpPr>
        <p:spPr>
          <a:xfrm>
            <a:off x="238125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Event Geo-Fencing</a:t>
            </a:r>
            <a:br/>
          </a:p>
        </p:txBody>
      </p:sp>
      <p:sp>
        <p:nvSpPr>
          <p:cNvPr id="198" name="Google Shape;120;p13"/>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audiences from specific events and serve them ads to brand your business and build awareness of your open positions.</a:t>
            </a:r>
          </a:p>
        </p:txBody>
      </p:sp>
      <p:sp>
        <p:nvSpPr>
          <p:cNvPr id="199" name="Google Shape;121;p13"/>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Event Geo-fencing Work?</a:t>
            </a:r>
          </a:p>
        </p:txBody>
      </p:sp>
      <p:sp>
        <p:nvSpPr>
          <p:cNvPr id="200" name="Google Shape;122;p13"/>
          <p:cNvSpPr txBox="1"/>
          <p:nvPr/>
        </p:nvSpPr>
        <p:spPr>
          <a:xfrm>
            <a:off x="666750" y="20955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Event Geofencing</a:t>
            </a:r>
          </a:p>
        </p:txBody>
      </p:sp>
      <p:sp>
        <p:nvSpPr>
          <p:cNvPr id="201" name="Google Shape;123;p13"/>
          <p:cNvSpPr/>
          <p:nvPr/>
        </p:nvSpPr>
        <p:spPr>
          <a:xfrm>
            <a:off x="666750" y="2047875"/>
            <a:ext cx="4762500" cy="0"/>
          </a:xfrm>
          <a:prstGeom prst="line">
            <a:avLst/>
          </a:prstGeom>
          <a:ln w="19050">
            <a:solidFill>
              <a:srgbClr val="179AD3"/>
            </a:solidFill>
          </a:ln>
        </p:spPr>
        <p:txBody>
          <a:bodyPr lIns="0" tIns="0" rIns="0" bIns="0"/>
          <a:lstStyle/>
          <a:p>
            <a:pPr/>
          </a:p>
        </p:txBody>
      </p:sp>
      <p:sp>
        <p:nvSpPr>
          <p:cNvPr id="202" name="Google Shape;124;p13"/>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03" name="Google Shape;125;p13" descr="Google Shape;125;p13"/>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204" name="Google Shape;126;p13"/>
          <p:cNvSpPr txBox="1"/>
          <p:nvPr/>
        </p:nvSpPr>
        <p:spPr>
          <a:xfrm>
            <a:off x="666750" y="2381250"/>
            <a:ext cx="4762500" cy="1533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Event geo-fence technology enables you to capture audiences through custom targeting shapes around job fairs, concerts, sporting events, conventions, and other event types.</a:t>
            </a:r>
            <a:br/>
            <a:r>
              <a:t>• The most reliable way to target mobile users at specific events </a:t>
            </a:r>
            <a:br/>
            <a:r>
              <a:t>• Pinpoint accuracy </a:t>
            </a:r>
            <a:br/>
            <a:r>
              <a:t>• Granular localization via custom shapes &amp; sizes </a:t>
            </a:r>
            <a:br/>
            <a:r>
              <a:t>• Boost mobile performance and reach </a:t>
            </a:r>
            <a:br/>
            <a:r>
              <a:t>• Retarget customers who attend an event </a:t>
            </a:r>
            <a:br/>
            <a:r>
              <a:t>• Track users who visit your store after seeing an ad to measure campaign effectiveness</a:t>
            </a:r>
            <a:br/>
          </a:p>
        </p:txBody>
      </p:sp>
      <p:grpSp>
        <p:nvGrpSpPr>
          <p:cNvPr id="216" name="Google Shape;127;p13"/>
          <p:cNvGrpSpPr/>
          <p:nvPr/>
        </p:nvGrpSpPr>
        <p:grpSpPr>
          <a:xfrm>
            <a:off x="5525558" y="1238250"/>
            <a:ext cx="3229218" cy="2355850"/>
            <a:chOff x="0" y="0"/>
            <a:chExt cx="3229217" cy="2355850"/>
          </a:xfrm>
        </p:grpSpPr>
        <p:pic>
          <p:nvPicPr>
            <p:cNvPr id="205" name="Google Shape;128;p13" descr="Google Shape;128;p13"/>
            <p:cNvPicPr>
              <a:picLocks noChangeAspect="1"/>
            </p:cNvPicPr>
            <p:nvPr/>
          </p:nvPicPr>
          <p:blipFill>
            <a:blip r:embed="rId4">
              <a:extLst/>
            </a:blip>
            <a:stretch>
              <a:fillRect/>
            </a:stretch>
          </p:blipFill>
          <p:spPr>
            <a:xfrm>
              <a:off x="-1" y="0"/>
              <a:ext cx="3141135" cy="2355850"/>
            </a:xfrm>
            <a:prstGeom prst="rect">
              <a:avLst/>
            </a:prstGeom>
            <a:ln w="12700" cap="flat">
              <a:noFill/>
              <a:miter lim="400000"/>
            </a:ln>
            <a:effectLst/>
          </p:spPr>
        </p:pic>
        <p:sp>
          <p:nvSpPr>
            <p:cNvPr id="206" name="Google Shape;129;p13"/>
            <p:cNvSpPr/>
            <p:nvPr/>
          </p:nvSpPr>
          <p:spPr>
            <a:xfrm>
              <a:off x="83216" y="442824"/>
              <a:ext cx="796502" cy="981902"/>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07" name="Google Shape;130;p13"/>
            <p:cNvSpPr/>
            <p:nvPr/>
          </p:nvSpPr>
          <p:spPr>
            <a:xfrm>
              <a:off x="83217" y="1143000"/>
              <a:ext cx="938401" cy="827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08" name="Google Shape;131;p13" descr="Google Shape;131;p13"/>
            <p:cNvPicPr>
              <a:picLocks noChangeAspect="1"/>
            </p:cNvPicPr>
            <p:nvPr/>
          </p:nvPicPr>
          <p:blipFill>
            <a:blip r:embed="rId5">
              <a:extLst/>
            </a:blip>
            <a:stretch>
              <a:fillRect/>
            </a:stretch>
          </p:blipFill>
          <p:spPr>
            <a:xfrm>
              <a:off x="64766" y="549374"/>
              <a:ext cx="938403" cy="938403"/>
            </a:xfrm>
            <a:prstGeom prst="rect">
              <a:avLst/>
            </a:prstGeom>
            <a:ln w="12700" cap="flat">
              <a:noFill/>
              <a:miter lim="400000"/>
            </a:ln>
            <a:effectLst/>
          </p:spPr>
        </p:pic>
        <p:sp>
          <p:nvSpPr>
            <p:cNvPr id="209" name="Google Shape;132;p13"/>
            <p:cNvSpPr txBox="1"/>
            <p:nvPr/>
          </p:nvSpPr>
          <p:spPr>
            <a:xfrm>
              <a:off x="28617" y="1632199"/>
              <a:ext cx="9384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GEOFENCE </a:t>
              </a:r>
            </a:p>
            <a:p>
              <a:pPr algn="ctr">
                <a:defRPr b="1" sz="700"/>
              </a:pPr>
              <a:r>
                <a:t>JOB FAIR OR OTHER EVENT</a:t>
              </a:r>
            </a:p>
          </p:txBody>
        </p:sp>
        <p:sp>
          <p:nvSpPr>
            <p:cNvPr id="210" name="Google Shape;133;p13"/>
            <p:cNvSpPr txBox="1"/>
            <p:nvPr/>
          </p:nvSpPr>
          <p:spPr>
            <a:xfrm>
              <a:off x="1043016" y="1632199"/>
              <a:ext cx="10551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700"/>
              </a:lvl1pPr>
            </a:lstStyle>
            <a:p>
              <a:pPr/>
              <a:r>
                <a:t>POTENTIAL APPLICANTS ENTER GEOFENCE</a:t>
              </a:r>
            </a:p>
          </p:txBody>
        </p:sp>
        <p:sp>
          <p:nvSpPr>
            <p:cNvPr id="211" name="Google Shape;134;p13"/>
            <p:cNvSpPr txBox="1"/>
            <p:nvPr/>
          </p:nvSpPr>
          <p:spPr>
            <a:xfrm>
              <a:off x="2119516" y="1698674"/>
              <a:ext cx="1055101" cy="3577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RECRUITMENT </a:t>
              </a:r>
            </a:p>
            <a:p>
              <a:pPr algn="ctr">
                <a:defRPr b="1" sz="700"/>
              </a:pPr>
              <a:r>
                <a:t>AD SERVED</a:t>
              </a:r>
            </a:p>
          </p:txBody>
        </p:sp>
        <p:sp>
          <p:nvSpPr>
            <p:cNvPr id="212" name="Google Shape;135;p13"/>
            <p:cNvSpPr/>
            <p:nvPr/>
          </p:nvSpPr>
          <p:spPr>
            <a:xfrm>
              <a:off x="2254642" y="388174"/>
              <a:ext cx="885901" cy="5715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3" name="Google Shape;136;p13"/>
            <p:cNvSpPr/>
            <p:nvPr/>
          </p:nvSpPr>
          <p:spPr>
            <a:xfrm>
              <a:off x="2344141" y="714374"/>
              <a:ext cx="750602" cy="10488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4" name="Google Shape;137;p13"/>
            <p:cNvSpPr/>
            <p:nvPr/>
          </p:nvSpPr>
          <p:spPr>
            <a:xfrm>
              <a:off x="2174117" y="1143000"/>
              <a:ext cx="750601" cy="620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15" name="Google Shape;138;p13" descr="Google Shape;138;p13"/>
            <p:cNvPicPr>
              <a:picLocks noChangeAspect="1"/>
            </p:cNvPicPr>
            <p:nvPr/>
          </p:nvPicPr>
          <p:blipFill>
            <a:blip r:embed="rId6">
              <a:extLst/>
            </a:blip>
            <a:stretch>
              <a:fillRect/>
            </a:stretch>
          </p:blipFill>
          <p:spPr>
            <a:xfrm>
              <a:off x="2098117" y="387974"/>
              <a:ext cx="1131101" cy="1131102"/>
            </a:xfrm>
            <a:prstGeom prst="rect">
              <a:avLst/>
            </a:prstGeom>
            <a:ln w="12700" cap="flat">
              <a:noFill/>
              <a:miter lim="400000"/>
            </a:ln>
            <a:effectLst/>
          </p:spPr>
        </p:pic>
      </p:grpSp>
      <p:sp>
        <p:nvSpPr>
          <p:cNvPr id="217" name="Google Shape;139;p13"/>
          <p:cNvSpPr txBox="1"/>
          <p:nvPr/>
        </p:nvSpPr>
        <p:spPr>
          <a:xfrm>
            <a:off x="666750" y="1333500"/>
            <a:ext cx="54612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for a specific period of time. (ex: a job fair)</a:t>
            </a:r>
            <a:endParaRPr>
              <a:latin typeface="Calibri"/>
              <a:ea typeface="Calibri"/>
              <a:cs typeface="Calibri"/>
              <a:sym typeface="Calibri"/>
            </a:endParaRPr>
          </a:p>
          <a:p>
            <a:pPr>
              <a:lnSpc>
                <a:spcPct val="140000"/>
              </a:lnSpc>
              <a:defRPr sz="900"/>
            </a:pPr>
            <a:r>
              <a:t>Step 2: A user enters the geo-fenced location during the event.</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Google Shape;145;p16" descr="Google Shape;145;p16"/>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20" name="Google Shape;146;p16"/>
          <p:cNvSpPr txBox="1"/>
          <p:nvPr/>
        </p:nvSpPr>
        <p:spPr>
          <a:xfrm>
            <a:off x="3810000" y="381000"/>
            <a:ext cx="41910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Email Blast</a:t>
            </a:r>
          </a:p>
        </p:txBody>
      </p:sp>
      <p:sp>
        <p:nvSpPr>
          <p:cNvPr id="221" name="Google Shape;147;p16"/>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222" name="Google Shape;148;p16"/>
          <p:cNvSpPr/>
          <p:nvPr/>
        </p:nvSpPr>
        <p:spPr>
          <a:xfrm>
            <a:off x="3048000" y="952500"/>
            <a:ext cx="5619750" cy="381000"/>
          </a:xfrm>
          <a:prstGeom prst="rect">
            <a:avLst/>
          </a:prstGeom>
          <a:solidFill>
            <a:srgbClr val="71C7EB"/>
          </a:solidFill>
          <a:ln w="12700">
            <a:miter lim="400000"/>
          </a:ln>
        </p:spPr>
        <p:txBody>
          <a:bodyPr lIns="0" tIns="0" rIns="0" bIns="0" anchor="ctr"/>
          <a:lstStyle/>
          <a:p>
            <a:pPr/>
          </a:p>
        </p:txBody>
      </p:sp>
      <p:sp>
        <p:nvSpPr>
          <p:cNvPr id="223" name="Google Shape;149;p16"/>
          <p:cNvSpPr txBox="1"/>
          <p:nvPr/>
        </p:nvSpPr>
        <p:spPr>
          <a:xfrm>
            <a:off x="3048000" y="952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WHAT?</a:t>
            </a:r>
          </a:p>
        </p:txBody>
      </p:sp>
      <p:sp>
        <p:nvSpPr>
          <p:cNvPr id="224" name="Google Shape;150;p16"/>
          <p:cNvSpPr txBox="1"/>
          <p:nvPr/>
        </p:nvSpPr>
        <p:spPr>
          <a:xfrm>
            <a:off x="2952750" y="2476500"/>
            <a:ext cx="581025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 Higher guaranteed click through rate • Additional traffic to your website • Increased conversion rates </a:t>
            </a:r>
            <a:br/>
            <a:r>
              <a:t>• Easy-to-understand analytics and reporting • Hyper-target your audience where they are engaging most </a:t>
            </a:r>
            <a:br/>
            <a:r>
              <a:t>• Connect with an audience that has expressed interest • 500+ Data Qualifiers to target for the outbound email marketing </a:t>
            </a:r>
            <a:br/>
          </a:p>
        </p:txBody>
      </p:sp>
      <p:sp>
        <p:nvSpPr>
          <p:cNvPr id="225" name="Google Shape;151;p16"/>
          <p:cNvSpPr txBox="1"/>
          <p:nvPr/>
        </p:nvSpPr>
        <p:spPr>
          <a:xfrm>
            <a:off x="3048000" y="1333500"/>
            <a:ext cx="561975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A digital marketing strategy is used to send emails and develop relationships with prospective applicants. An effective email marketing strategy converts prospective applicants into employees.</a:t>
            </a:r>
          </a:p>
        </p:txBody>
      </p:sp>
      <p:sp>
        <p:nvSpPr>
          <p:cNvPr id="226" name="Google Shape;152;p16"/>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27" name="Google Shape;153;p16" descr="Google Shape;153;p16"/>
          <p:cNvPicPr>
            <a:picLocks noChangeAspect="1"/>
          </p:cNvPicPr>
          <p:nvPr/>
        </p:nvPicPr>
        <p:blipFill>
          <a:blip r:embed="rId3">
            <a:extLst/>
          </a:blip>
          <a:stretch>
            <a:fillRect/>
          </a:stretch>
        </p:blipFill>
        <p:spPr>
          <a:xfrm>
            <a:off x="8383000" y="190500"/>
            <a:ext cx="537750" cy="565150"/>
          </a:xfrm>
          <a:prstGeom prst="rect">
            <a:avLst/>
          </a:prstGeom>
          <a:ln w="12700">
            <a:miter lim="400000"/>
          </a:ln>
        </p:spPr>
      </p:pic>
      <p:sp>
        <p:nvSpPr>
          <p:cNvPr id="228" name="Google Shape;154;p16"/>
          <p:cNvSpPr/>
          <p:nvPr/>
        </p:nvSpPr>
        <p:spPr>
          <a:xfrm>
            <a:off x="3048000" y="1714500"/>
            <a:ext cx="5619750" cy="381000"/>
          </a:xfrm>
          <a:prstGeom prst="rect">
            <a:avLst/>
          </a:prstGeom>
          <a:solidFill>
            <a:srgbClr val="179AD3"/>
          </a:solidFill>
          <a:ln w="12700">
            <a:miter lim="400000"/>
          </a:ln>
        </p:spPr>
        <p:txBody>
          <a:bodyPr lIns="0" tIns="0" rIns="0" bIns="0" anchor="ctr"/>
          <a:lstStyle/>
          <a:p>
            <a:pPr/>
          </a:p>
        </p:txBody>
      </p:sp>
      <p:sp>
        <p:nvSpPr>
          <p:cNvPr id="229" name="Google Shape;155;p16"/>
          <p:cNvSpPr txBox="1"/>
          <p:nvPr/>
        </p:nvSpPr>
        <p:spPr>
          <a:xfrm>
            <a:off x="3048000" y="1714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WHY?</a:t>
            </a:r>
          </a:p>
        </p:txBody>
      </p:sp>
      <p:sp>
        <p:nvSpPr>
          <p:cNvPr id="230" name="Google Shape;156;p16"/>
          <p:cNvSpPr/>
          <p:nvPr/>
        </p:nvSpPr>
        <p:spPr>
          <a:xfrm>
            <a:off x="3048000" y="2952750"/>
            <a:ext cx="5619750" cy="381000"/>
          </a:xfrm>
          <a:prstGeom prst="rect">
            <a:avLst/>
          </a:prstGeom>
          <a:solidFill>
            <a:srgbClr val="23356D"/>
          </a:solidFill>
          <a:ln w="12700">
            <a:miter lim="400000"/>
          </a:ln>
        </p:spPr>
        <p:txBody>
          <a:bodyPr lIns="0" tIns="0" rIns="0" bIns="0" anchor="ctr"/>
          <a:lstStyle/>
          <a:p>
            <a:pPr/>
          </a:p>
        </p:txBody>
      </p:sp>
      <p:sp>
        <p:nvSpPr>
          <p:cNvPr id="231" name="Google Shape;157;p16"/>
          <p:cNvSpPr txBox="1"/>
          <p:nvPr/>
        </p:nvSpPr>
        <p:spPr>
          <a:xfrm>
            <a:off x="3048000" y="295275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TARGET OPTIONS</a:t>
            </a:r>
          </a:p>
        </p:txBody>
      </p:sp>
      <p:sp>
        <p:nvSpPr>
          <p:cNvPr id="232" name="Google Shape;158;p16"/>
          <p:cNvSpPr txBox="1"/>
          <p:nvPr/>
        </p:nvSpPr>
        <p:spPr>
          <a:xfrm>
            <a:off x="2952750" y="2095500"/>
            <a:ext cx="581040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According to Optinmonster, 58% of people check their email before social media. And according to Beamery, </a:t>
            </a:r>
            <a:r>
              <a:rPr u="sng">
                <a:solidFill>
                  <a:srgbClr val="0563C1"/>
                </a:solidFill>
                <a:uFill>
                  <a:solidFill>
                    <a:srgbClr val="0563C1"/>
                  </a:solidFill>
                </a:uFill>
                <a:hlinkClick r:id="rId4" invalidUrl="" action="" tgtFrame="" tooltip="" history="1" highlightClick="0" endSnd="0"/>
              </a:rPr>
              <a:t>85% of recruiters rely on email</a:t>
            </a:r>
            <a:r>
              <a:t> as their top channel to contact and build relationships with talent.</a:t>
            </a:r>
          </a:p>
        </p:txBody>
      </p:sp>
      <p:sp>
        <p:nvSpPr>
          <p:cNvPr id="233" name="Google Shape;159;p16"/>
          <p:cNvSpPr/>
          <p:nvPr/>
        </p:nvSpPr>
        <p:spPr>
          <a:xfrm>
            <a:off x="4762500" y="2428875"/>
            <a:ext cx="2190750" cy="0"/>
          </a:xfrm>
          <a:prstGeom prst="line">
            <a:avLst/>
          </a:prstGeom>
          <a:ln w="19050">
            <a:solidFill>
              <a:srgbClr val="179AD3"/>
            </a:solidFill>
          </a:ln>
        </p:spPr>
        <p:txBody>
          <a:bodyPr lIns="0" tIns="0" rIns="0" bIns="0"/>
          <a:lstStyle/>
          <a:p>
            <a:pPr/>
          </a:p>
        </p:txBody>
      </p:sp>
      <p:sp>
        <p:nvSpPr>
          <p:cNvPr id="234" name="Google Shape;160;p16"/>
          <p:cNvSpPr txBox="1"/>
          <p:nvPr/>
        </p:nvSpPr>
        <p:spPr>
          <a:xfrm>
            <a:off x="29527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GeoGraphic:</a:t>
            </a:r>
            <a:br/>
          </a:p>
        </p:txBody>
      </p:sp>
      <p:sp>
        <p:nvSpPr>
          <p:cNvPr id="235" name="Google Shape;161;p16"/>
          <p:cNvSpPr txBox="1"/>
          <p:nvPr/>
        </p:nvSpPr>
        <p:spPr>
          <a:xfrm>
            <a:off x="29527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DemoGraphic:</a:t>
            </a:r>
            <a:br/>
          </a:p>
        </p:txBody>
      </p:sp>
      <p:sp>
        <p:nvSpPr>
          <p:cNvPr id="236" name="Google Shape;162;p16"/>
          <p:cNvSpPr txBox="1"/>
          <p:nvPr/>
        </p:nvSpPr>
        <p:spPr>
          <a:xfrm>
            <a:off x="58102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PyschoGraphic:</a:t>
            </a:r>
            <a:br/>
          </a:p>
        </p:txBody>
      </p:sp>
      <p:sp>
        <p:nvSpPr>
          <p:cNvPr id="237" name="Google Shape;163;p16"/>
          <p:cNvSpPr txBox="1"/>
          <p:nvPr/>
        </p:nvSpPr>
        <p:spPr>
          <a:xfrm>
            <a:off x="58102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Behavioral:</a:t>
            </a:r>
            <a:br/>
          </a:p>
        </p:txBody>
      </p:sp>
      <p:sp>
        <p:nvSpPr>
          <p:cNvPr id="238" name="Google Shape;164;p16"/>
          <p:cNvSpPr txBox="1"/>
          <p:nvPr/>
        </p:nvSpPr>
        <p:spPr>
          <a:xfrm>
            <a:off x="390525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City, County, Zip Code</a:t>
            </a:r>
          </a:p>
        </p:txBody>
      </p:sp>
      <p:sp>
        <p:nvSpPr>
          <p:cNvPr id="239" name="Google Shape;165;p16"/>
          <p:cNvSpPr txBox="1"/>
          <p:nvPr/>
        </p:nvSpPr>
        <p:spPr>
          <a:xfrm>
            <a:off x="4000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Age, HHI, Credit, Etc.</a:t>
            </a:r>
          </a:p>
        </p:txBody>
      </p:sp>
      <p:sp>
        <p:nvSpPr>
          <p:cNvPr id="240" name="Google Shape;166;p16"/>
          <p:cNvSpPr txBox="1"/>
          <p:nvPr/>
        </p:nvSpPr>
        <p:spPr>
          <a:xfrm>
            <a:off x="704850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Habits, Hobbies, Values</a:t>
            </a:r>
          </a:p>
        </p:txBody>
      </p:sp>
      <p:sp>
        <p:nvSpPr>
          <p:cNvPr id="241" name="Google Shape;167;p16"/>
          <p:cNvSpPr txBox="1"/>
          <p:nvPr/>
        </p:nvSpPr>
        <p:spPr>
          <a:xfrm>
            <a:off x="6667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Website Visits, Search Terms</a:t>
            </a:r>
          </a:p>
        </p:txBody>
      </p:sp>
      <p:pic>
        <p:nvPicPr>
          <p:cNvPr id="242" name="Google Shape;168;p16" descr="Google Shape;168;p16"/>
          <p:cNvPicPr>
            <a:picLocks noChangeAspect="1"/>
          </p:cNvPicPr>
          <p:nvPr/>
        </p:nvPicPr>
        <p:blipFill>
          <a:blip r:embed="rId5">
            <a:extLst/>
          </a:blip>
          <a:stretch>
            <a:fillRect/>
          </a:stretch>
        </p:blipFill>
        <p:spPr>
          <a:xfrm>
            <a:off x="190496" y="666750"/>
            <a:ext cx="2571752" cy="3429002"/>
          </a:xfrm>
          <a:prstGeom prst="rect">
            <a:avLst/>
          </a:prstGeom>
          <a:ln w="12700">
            <a:miter lim="400000"/>
          </a:ln>
        </p:spPr>
      </p:pic>
      <p:sp>
        <p:nvSpPr>
          <p:cNvPr id="243" name="Google Shape;169;p16"/>
          <p:cNvSpPr txBox="1"/>
          <p:nvPr/>
        </p:nvSpPr>
        <p:spPr>
          <a:xfrm>
            <a:off x="2952750" y="396240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Occupation: </a:t>
            </a:r>
            <a:r>
              <a:rPr b="0">
                <a:solidFill>
                  <a:srgbClr val="000000"/>
                </a:solidFill>
              </a:rPr>
              <a:t>Career change interest, current occupation, employment status, etc.</a:t>
            </a:r>
            <a:br>
              <a:rPr b="0">
                <a:solidFill>
                  <a:srgbClr val="000000"/>
                </a:solidFill>
              </a:rPr>
            </a:b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